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7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4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5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6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7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8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19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20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21.xml" ContentType="application/vnd.openxmlformats-officedocument.presentationml.notesSl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22.xml" ContentType="application/vnd.openxmlformats-officedocument.presentationml.notesSl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23.xml" ContentType="application/vnd.openxmlformats-officedocument.presentationml.notesSl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notesSlides/notesSlide24.xml" ContentType="application/vnd.openxmlformats-officedocument.presentationml.notesSlid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notesSlides/notesSlide25.xml" ContentType="application/vnd.openxmlformats-officedocument.presentationml.notesSlid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notesSlides/notesSlide26.xml" ContentType="application/vnd.openxmlformats-officedocument.presentationml.notesSlid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notesSlides/notesSlide27.xml" ContentType="application/vnd.openxmlformats-officedocument.presentationml.notesSlid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notesSlides/notesSlide28.xml" ContentType="application/vnd.openxmlformats-officedocument.presentationml.notesSlid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notesSlides/notesSlide29.xml" ContentType="application/vnd.openxmlformats-officedocument.presentationml.notesSlid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notesSlides/notesSlide30.xml" ContentType="application/vnd.openxmlformats-officedocument.presentationml.notesSlid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notesSlides/notesSlide31.xml" ContentType="application/vnd.openxmlformats-officedocument.presentationml.notesSlide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notesSlides/notesSlide32.xml" ContentType="application/vnd.openxmlformats-officedocument.presentationml.notesSlide+xml"/>
  <Override PartName="/ppt/charts/chart4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4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notesSlides/notesSlide33.xml" ContentType="application/vnd.openxmlformats-officedocument.presentationml.notesSlide+xml"/>
  <Override PartName="/ppt/charts/chart48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charts/chart49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notesSlides/notesSlide34.xml" ContentType="application/vnd.openxmlformats-officedocument.presentationml.notesSlide+xml"/>
  <Override PartName="/ppt/charts/chart50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1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notesSlides/notesSlide35.xml" ContentType="application/vnd.openxmlformats-officedocument.presentationml.notesSlide+xml"/>
  <Override PartName="/ppt/charts/chart52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charts/chart53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notesSlides/notesSlide36.xml" ContentType="application/vnd.openxmlformats-officedocument.presentationml.notesSlide+xml"/>
  <Override PartName="/ppt/charts/chart54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ppt/charts/chart55.xml" ContentType="application/vnd.openxmlformats-officedocument.drawingml.chart+xml"/>
  <Override PartName="/ppt/charts/style55.xml" ContentType="application/vnd.ms-office.chartstyle+xml"/>
  <Override PartName="/ppt/charts/colors55.xml" ContentType="application/vnd.ms-office.chartcolorstyle+xml"/>
  <Override PartName="/ppt/notesSlides/notesSlide37.xml" ContentType="application/vnd.openxmlformats-officedocument.presentationml.notesSlide+xml"/>
  <Override PartName="/ppt/charts/chart56.xml" ContentType="application/vnd.openxmlformats-officedocument.drawingml.chart+xml"/>
  <Override PartName="/ppt/charts/style56.xml" ContentType="application/vnd.ms-office.chartstyle+xml"/>
  <Override PartName="/ppt/charts/colors56.xml" ContentType="application/vnd.ms-office.chartcolorstyle+xml"/>
  <Override PartName="/ppt/charts/chart57.xml" ContentType="application/vnd.openxmlformats-officedocument.drawingml.chart+xml"/>
  <Override PartName="/ppt/charts/style57.xml" ContentType="application/vnd.ms-office.chartstyle+xml"/>
  <Override PartName="/ppt/charts/colors57.xml" ContentType="application/vnd.ms-office.chartcolorstyle+xml"/>
  <Override PartName="/ppt/notesSlides/notesSlide38.xml" ContentType="application/vnd.openxmlformats-officedocument.presentationml.notesSlide+xml"/>
  <Override PartName="/ppt/charts/chart58.xml" ContentType="application/vnd.openxmlformats-officedocument.drawingml.chart+xml"/>
  <Override PartName="/ppt/charts/style58.xml" ContentType="application/vnd.ms-office.chartstyle+xml"/>
  <Override PartName="/ppt/charts/colors58.xml" ContentType="application/vnd.ms-office.chartcolorstyle+xml"/>
  <Override PartName="/ppt/drawings/drawing1.xml" ContentType="application/vnd.openxmlformats-officedocument.drawingml.chartshapes+xml"/>
  <Override PartName="/ppt/notesSlides/notesSlide39.xml" ContentType="application/vnd.openxmlformats-officedocument.presentationml.notesSlide+xml"/>
  <Override PartName="/ppt/charts/chart59.xml" ContentType="application/vnd.openxmlformats-officedocument.drawingml.chart+xml"/>
  <Override PartName="/ppt/charts/style59.xml" ContentType="application/vnd.ms-office.chartstyle+xml"/>
  <Override PartName="/ppt/charts/colors59.xml" ContentType="application/vnd.ms-office.chartcolorstyle+xml"/>
  <Override PartName="/ppt/drawings/drawing2.xml" ContentType="application/vnd.openxmlformats-officedocument.drawingml.chartshapes+xml"/>
  <Override PartName="/ppt/notesSlides/notesSlide40.xml" ContentType="application/vnd.openxmlformats-officedocument.presentationml.notesSlide+xml"/>
  <Override PartName="/ppt/media/image17.jpg" ContentType="image/jpeg"/>
  <Override PartName="/ppt/notesSlides/notesSlide41.xml" ContentType="application/vnd.openxmlformats-officedocument.presentationml.notesSlide+xml"/>
  <Override PartName="/ppt/media/image18.jpg" ContentType="image/jpeg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7" r:id="rId2"/>
    <p:sldId id="272" r:id="rId3"/>
    <p:sldId id="360" r:id="rId4"/>
    <p:sldId id="368" r:id="rId5"/>
    <p:sldId id="369" r:id="rId6"/>
    <p:sldId id="370" r:id="rId7"/>
    <p:sldId id="371" r:id="rId8"/>
    <p:sldId id="372" r:id="rId9"/>
    <p:sldId id="373" r:id="rId10"/>
    <p:sldId id="361" r:id="rId11"/>
    <p:sldId id="364" r:id="rId12"/>
    <p:sldId id="362" r:id="rId13"/>
    <p:sldId id="363" r:id="rId14"/>
    <p:sldId id="315" r:id="rId15"/>
    <p:sldId id="283" r:id="rId16"/>
    <p:sldId id="318" r:id="rId17"/>
    <p:sldId id="319" r:id="rId18"/>
    <p:sldId id="320" r:id="rId19"/>
    <p:sldId id="321" r:id="rId20"/>
    <p:sldId id="323" r:id="rId21"/>
    <p:sldId id="322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48" r:id="rId30"/>
    <p:sldId id="317" r:id="rId31"/>
    <p:sldId id="331" r:id="rId32"/>
    <p:sldId id="332" r:id="rId33"/>
    <p:sldId id="350" r:id="rId34"/>
    <p:sldId id="334" r:id="rId35"/>
    <p:sldId id="335" r:id="rId36"/>
    <p:sldId id="336" r:id="rId37"/>
    <p:sldId id="337" r:id="rId38"/>
    <p:sldId id="338" r:id="rId39"/>
    <p:sldId id="339" r:id="rId40"/>
    <p:sldId id="341" r:id="rId41"/>
    <p:sldId id="342" r:id="rId42"/>
    <p:sldId id="343" r:id="rId43"/>
    <p:sldId id="344" r:id="rId44"/>
    <p:sldId id="345" r:id="rId45"/>
    <p:sldId id="365" r:id="rId46"/>
    <p:sldId id="366" r:id="rId47"/>
    <p:sldId id="367" r:id="rId48"/>
    <p:sldId id="293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44"/>
    <p:restoredTop sz="90244" autoAdjust="0"/>
  </p:normalViewPr>
  <p:slideViewPr>
    <p:cSldViewPr>
      <p:cViewPr varScale="1">
        <p:scale>
          <a:sx n="102" d="100"/>
          <a:sy n="102" d="100"/>
        </p:scale>
        <p:origin x="167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Educause%20Student%20Survey%20Q.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MSU%20Texas%20ECAR%20Student%202018%20Percentages%20(MSU-4YR-AllUS)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Educause%20Student%20Survey%20Q.1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MSU%20Texas%20ECAR%20Student%202018%20Percentages%20(MSU-4YR-AllUS)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Educause%20Student%20Survey%20Q.1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Educause%20Student%20Survey%20Q.1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MSU%20Texas%20ECAR%20Student%202018%20Percentages%20(MSU-4YR-AllUS)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Educause%20Student%20Survey%20Q.1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MSU%20Texas%20ECAR%20Student%202018%20Percentages%20(MSU-4YR-AllUS)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Educause%20Student%20Survey%20Q.1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MSU%20Texas%20ECAR%20Student%202018%20Percentages%20(MSU-4YR-AllUS)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MSU%20Texas%20ECAR%20Student%202018%20Percentages%20(MSU-4YR-AllUS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Educause%20Student%20Survey%20Q.1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MSU%20Texas%20ECAR%20Student%202018%20Percentages%20(MSU-4YR-AllUS)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Educause%20Student%20Survey%20Q.1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MSU%20Texas%20ECAR%20Student%202018%20Percentages%20(MSU-4YR-AllUS)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Educause%20Student%20Survey%20Q.1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MSU%20Texas%20ECAR%20Student%202018%20Percentages%20(MSU-4YR-AllUS)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Educause%20Student%20Survey%20Q.1.xlsx" TargetMode="External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MSU%20Texas%20ECAR%20Student%202018%20Percentages%20(MSU-4YR-AllUS).xlsx" TargetMode="External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Educause%20Student%20Survey%20Q.1.xlsx" TargetMode="External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MSU%20Texas%20ECAR%20Student%202018%20Percentages%20(MSU-4YR-AllUS).xlsx" TargetMode="External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Educause%20Student%20Survey%20Q.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Educause%20Student%20Survey%20Q.1.xlsx" TargetMode="External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Educause%20Student%20Survey%20Q.1.xlsx" TargetMode="External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MSU%20Texas%20ECAR%20Student%202018%20Percentages%20(MSU-4YR-AllUS).xlsx" TargetMode="External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Educause%20Student%20Survey%20Q.1.xlsx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MSU%20Texas%20ECAR%20Student%202018%20Percentages%20(MSU-4YR-AllUS).xlsx" TargetMode="External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Educause%20Student%20Survey%20Q.1.xlsx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MSU%20Texas%20ECAR%20Student%202018%20Percentages%20(MSU-4YR-AllUS).xlsx" TargetMode="External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Educause%20Student%20Survey%20Q.1.xlsx" TargetMode="External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MSU%20Texas%20ECAR%20Student%202018%20Percentages%20(MSU-4YR-AllUS).xlsx" TargetMode="External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MSU%20Texas%20ECAR%20Student%202018%20Percentages%20(MSU-4YR-AllUS).xlsx" TargetMode="External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MSU%20Texas%20ECAR%20Student%202018%20Percentages%20(MSU-4YR-AllUS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Educause%20Student%20Survey%20Q.1.xlsx" TargetMode="External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MSU%20Texas%20ECAR%20Student%202018%20Percentages%20(MSU-4YR-AllUS).xlsx" TargetMode="External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Educause%20Student%20Survey%20Q.1.xlsx" TargetMode="External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MSU%20Texas%20ECAR%20Student%202018%20Percentages%20(MSU-4YR-AllUS).xlsx" TargetMode="External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Educause%20Student%20Survey%20Q.1.xlsx" TargetMode="External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MSU%20Texas%20ECAR%20Student%202018%20Percentages%20(MSU-4YR-AllUS).xlsx" TargetMode="External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Educause%20Student%20Survey%20Q.1.xlsx" TargetMode="External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MSU%20Texas%20ECAR%20Student%202018%20Percentages%20(MSU-4YR-AllUS).xlsx" TargetMode="External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Educause%20Student%20Survey%20Q.1.xlsx" TargetMode="External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MSU%20Texas%20ECAR%20Student%202018%20Percentages%20(MSU-4YR-AllUS).xlsx" TargetMode="External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Educause%20Student%20Survey%20Q.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Educause%20Student%20Survey%20Q.1.xlsx" TargetMode="External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MSU%20Texas%20ECAR%20Student%202018%20Percentages%20(MSU-4YR-AllUS).xlsx" TargetMode="External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Educause%20Student%20Survey%20Q.1.xlsx" TargetMode="External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MSU%20Texas%20ECAR%20Student%202018%20Percentages%20(MSU-4YR-AllUS).xlsx" TargetMode="External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Educause%20Student%20Survey%20Q.1.xlsx" TargetMode="External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MSU%20Texas%20ECAR%20Student%202018%20Percentages%20(MSU-4YR-AllUS).xlsx" TargetMode="External"/><Relationship Id="rId2" Type="http://schemas.microsoft.com/office/2011/relationships/chartColorStyle" Target="colors55.xml"/><Relationship Id="rId1" Type="http://schemas.microsoft.com/office/2011/relationships/chartStyle" Target="style55.xml"/></Relationships>
</file>

<file path=ppt/charts/_rels/chart5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Educause%20Student%20Survey%20Q.1.xlsx" TargetMode="External"/><Relationship Id="rId2" Type="http://schemas.microsoft.com/office/2011/relationships/chartColorStyle" Target="colors56.xml"/><Relationship Id="rId1" Type="http://schemas.microsoft.com/office/2011/relationships/chartStyle" Target="style56.xml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MSU%20Texas%20ECAR%20Student%202018%20Percentages%20(MSU-4YR-AllUS).xlsx" TargetMode="External"/><Relationship Id="rId2" Type="http://schemas.microsoft.com/office/2011/relationships/chartColorStyle" Target="colors57.xml"/><Relationship Id="rId1" Type="http://schemas.microsoft.com/office/2011/relationships/chartStyle" Target="style57.xml"/></Relationships>
</file>

<file path=ppt/charts/_rels/chart5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Educause%20Student%20Survey%20Q.1.xlsx" TargetMode="External"/><Relationship Id="rId2" Type="http://schemas.microsoft.com/office/2011/relationships/chartColorStyle" Target="colors58.xml"/><Relationship Id="rId1" Type="http://schemas.microsoft.com/office/2011/relationships/chartStyle" Target="style58.xml"/><Relationship Id="rId4" Type="http://schemas.openxmlformats.org/officeDocument/2006/relationships/chartUserShapes" Target="../drawings/drawing1.xml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Educause%20Student%20Survey%20Q.1.xlsx" TargetMode="External"/><Relationship Id="rId2" Type="http://schemas.microsoft.com/office/2011/relationships/chartColorStyle" Target="colors59.xml"/><Relationship Id="rId1" Type="http://schemas.microsoft.com/office/2011/relationships/chartStyle" Target="style59.xml"/><Relationship Id="rId4" Type="http://schemas.openxmlformats.org/officeDocument/2006/relationships/chartUserShapes" Target="../drawings/drawing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MSU%20Texas%20ECAR%20Student%202018%20Percentages%20(MSU-4YR-AllUS)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Educause%20Student%20Survey%20Q.1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MSU%20Texas%20ECAR%20Student%202018%20Percentages%20(MSU-4YR-AllUS)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.sanchez/Dropbox/Educause%20Student%20Survey%20Q.1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How</a:t>
            </a:r>
            <a:r>
              <a:rPr lang="en-US" sz="2000" b="1" baseline="0" dirty="0"/>
              <a:t> Many Internet Capable Device Do You Own?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764636720"/>
        <c:axId val="-764634400"/>
      </c:barChart>
      <c:catAx>
        <c:axId val="-764636720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4634400"/>
        <c:crosses val="autoZero"/>
        <c:auto val="1"/>
        <c:lblAlgn val="ctr"/>
        <c:lblOffset val="100"/>
        <c:noMultiLvlLbl val="0"/>
      </c:catAx>
      <c:valAx>
        <c:axId val="-7646344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4636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How important is each device to your academic</a:t>
            </a:r>
            <a:r>
              <a:rPr lang="en-US" sz="2000" baseline="0" dirty="0"/>
              <a:t> </a:t>
            </a:r>
            <a:r>
              <a:rPr lang="en-US" sz="2000" dirty="0"/>
              <a:t>success? Laptop</a:t>
            </a:r>
          </a:p>
        </c:rich>
      </c:tx>
      <c:layout>
        <c:manualLayout>
          <c:xMode val="edge"/>
          <c:yMode val="edge"/>
          <c:x val="0.134415001009489"/>
          <c:y val="7.938140012538509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'Q.1.4 Desktop'!$D$22</c:f>
              <c:strCache>
                <c:ptCount val="1"/>
                <c:pt idx="0">
                  <c:v>How important is each device to your academic success? Laptop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'Q.1.4 Desktop'!$B$23:$C$27</c:f>
              <c:strCache>
                <c:ptCount val="5"/>
                <c:pt idx="0">
                  <c:v>Not at all important</c:v>
                </c:pt>
                <c:pt idx="1">
                  <c:v>Not very important</c:v>
                </c:pt>
                <c:pt idx="2">
                  <c:v>Moderately important</c:v>
                </c:pt>
                <c:pt idx="3">
                  <c:v>Very important</c:v>
                </c:pt>
                <c:pt idx="4">
                  <c:v>Extremely important</c:v>
                </c:pt>
              </c:strCache>
            </c:strRef>
          </c:cat>
          <c:val>
            <c:numRef>
              <c:f>'Q.1.4 Desktop'!$D$23:$D$27</c:f>
              <c:numCache>
                <c:formatCode>0%</c:formatCode>
                <c:ptCount val="5"/>
                <c:pt idx="0">
                  <c:v>0</c:v>
                </c:pt>
                <c:pt idx="1">
                  <c:v>1.05708245243129E-2</c:v>
                </c:pt>
                <c:pt idx="2">
                  <c:v>6.3424947145877403E-2</c:v>
                </c:pt>
                <c:pt idx="3">
                  <c:v>0.230443974630021</c:v>
                </c:pt>
                <c:pt idx="4">
                  <c:v>0.69556025369978802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99-804F-A097-D13108AB5C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-771462416"/>
        <c:axId val="-771460096"/>
      </c:barChart>
      <c:catAx>
        <c:axId val="-7714624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71460096"/>
        <c:crosses val="autoZero"/>
        <c:auto val="1"/>
        <c:lblAlgn val="ctr"/>
        <c:lblOffset val="100"/>
        <c:noMultiLvlLbl val="0"/>
      </c:catAx>
      <c:valAx>
        <c:axId val="-7714600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71462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How</a:t>
            </a:r>
            <a:r>
              <a:rPr lang="en-US" sz="2000" b="1" baseline="0" dirty="0"/>
              <a:t> Many Internet Capable Device Do You Own?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770940128"/>
        <c:axId val="-771185776"/>
      </c:barChart>
      <c:catAx>
        <c:axId val="-770940128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71185776"/>
        <c:crosses val="autoZero"/>
        <c:auto val="1"/>
        <c:lblAlgn val="ctr"/>
        <c:lblOffset val="100"/>
        <c:noMultiLvlLbl val="0"/>
      </c:catAx>
      <c:valAx>
        <c:axId val="-7711857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70940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How important is each device to your academic success? Gaming device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'Q.1.4 Desktop'!$C$51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'Q.1.4 Desktop'!$B$52:$B$56</c:f>
              <c:strCache>
                <c:ptCount val="5"/>
                <c:pt idx="0">
                  <c:v>Not at all important</c:v>
                </c:pt>
                <c:pt idx="1">
                  <c:v>Not very important</c:v>
                </c:pt>
                <c:pt idx="2">
                  <c:v>Moderately important</c:v>
                </c:pt>
                <c:pt idx="3">
                  <c:v>Very important</c:v>
                </c:pt>
                <c:pt idx="4">
                  <c:v>Extremely important</c:v>
                </c:pt>
              </c:strCache>
            </c:strRef>
          </c:cat>
          <c:val>
            <c:numRef>
              <c:f>'Q.1.4 Desktop'!$C$52:$C$56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0-1D06-B346-AFC7-351572C544BE}"/>
            </c:ext>
          </c:extLst>
        </c:ser>
        <c:ser>
          <c:idx val="1"/>
          <c:order val="1"/>
          <c:tx>
            <c:strRef>
              <c:f>'Q.1.4 Desktop'!$D$51</c:f>
              <c:strCache>
                <c:ptCount val="1"/>
                <c:pt idx="0">
                  <c:v>Midwestern State University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'Q.1.4 Desktop'!$B$52:$B$56</c:f>
              <c:strCache>
                <c:ptCount val="5"/>
                <c:pt idx="0">
                  <c:v>Not at all important</c:v>
                </c:pt>
                <c:pt idx="1">
                  <c:v>Not very important</c:v>
                </c:pt>
                <c:pt idx="2">
                  <c:v>Moderately important</c:v>
                </c:pt>
                <c:pt idx="3">
                  <c:v>Very important</c:v>
                </c:pt>
                <c:pt idx="4">
                  <c:v>Extremely important</c:v>
                </c:pt>
              </c:strCache>
            </c:strRef>
          </c:cat>
          <c:val>
            <c:numRef>
              <c:f>'Q.1.4 Desktop'!$D$52:$D$56</c:f>
              <c:numCache>
                <c:formatCode>0%</c:formatCode>
                <c:ptCount val="5"/>
                <c:pt idx="0">
                  <c:v>0.25</c:v>
                </c:pt>
                <c:pt idx="1">
                  <c:v>0.375</c:v>
                </c:pt>
                <c:pt idx="2">
                  <c:v>0.375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06-B346-AFC7-351572C544BE}"/>
            </c:ext>
          </c:extLst>
        </c:ser>
        <c:ser>
          <c:idx val="2"/>
          <c:order val="2"/>
          <c:tx>
            <c:strRef>
              <c:f>'Q.1.4 Desktop'!$E$51</c:f>
              <c:strCache>
                <c:ptCount val="1"/>
                <c:pt idx="0">
                  <c:v>4-year public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'Q.1.4 Desktop'!$B$52:$B$56</c:f>
              <c:strCache>
                <c:ptCount val="5"/>
                <c:pt idx="0">
                  <c:v>Not at all important</c:v>
                </c:pt>
                <c:pt idx="1">
                  <c:v>Not very important</c:v>
                </c:pt>
                <c:pt idx="2">
                  <c:v>Moderately important</c:v>
                </c:pt>
                <c:pt idx="3">
                  <c:v>Very important</c:v>
                </c:pt>
                <c:pt idx="4">
                  <c:v>Extremely important</c:v>
                </c:pt>
              </c:strCache>
            </c:strRef>
          </c:cat>
          <c:val>
            <c:numRef>
              <c:f>'Q.1.4 Desktop'!$E$52:$E$56</c:f>
              <c:numCache>
                <c:formatCode>0%</c:formatCode>
                <c:ptCount val="5"/>
                <c:pt idx="0">
                  <c:v>0.273809523809524</c:v>
                </c:pt>
                <c:pt idx="1">
                  <c:v>0.32539682539682502</c:v>
                </c:pt>
                <c:pt idx="2">
                  <c:v>0.18518518518518501</c:v>
                </c:pt>
                <c:pt idx="3">
                  <c:v>7.8042328042327996E-2</c:v>
                </c:pt>
                <c:pt idx="4">
                  <c:v>0.137566137566138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D06-B346-AFC7-351572C544BE}"/>
            </c:ext>
          </c:extLst>
        </c:ser>
        <c:ser>
          <c:idx val="3"/>
          <c:order val="3"/>
          <c:tx>
            <c:strRef>
              <c:f>'Q.1.4 Desktop'!$F$51</c:f>
              <c:strCache>
                <c:ptCount val="1"/>
                <c:pt idx="0">
                  <c:v>All U.S. institutions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'Q.1.4 Desktop'!$B$52:$B$56</c:f>
              <c:strCache>
                <c:ptCount val="5"/>
                <c:pt idx="0">
                  <c:v>Not at all important</c:v>
                </c:pt>
                <c:pt idx="1">
                  <c:v>Not very important</c:v>
                </c:pt>
                <c:pt idx="2">
                  <c:v>Moderately important</c:v>
                </c:pt>
                <c:pt idx="3">
                  <c:v>Very important</c:v>
                </c:pt>
                <c:pt idx="4">
                  <c:v>Extremely important</c:v>
                </c:pt>
              </c:strCache>
            </c:strRef>
          </c:cat>
          <c:val>
            <c:numRef>
              <c:f>'Q.1.4 Desktop'!$F$52:$F$56</c:f>
              <c:numCache>
                <c:formatCode>0%</c:formatCode>
                <c:ptCount val="5"/>
                <c:pt idx="0">
                  <c:v>0.27788649706457902</c:v>
                </c:pt>
                <c:pt idx="1">
                  <c:v>0.32778864970645799</c:v>
                </c:pt>
                <c:pt idx="2">
                  <c:v>0.184931506849315</c:v>
                </c:pt>
                <c:pt idx="3">
                  <c:v>7.4363992172211305E-2</c:v>
                </c:pt>
                <c:pt idx="4">
                  <c:v>0.135029354207436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D06-B346-AFC7-351572C544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-771227632"/>
        <c:axId val="-771225072"/>
      </c:barChart>
      <c:catAx>
        <c:axId val="-771227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71225072"/>
        <c:crosses val="autoZero"/>
        <c:auto val="1"/>
        <c:lblAlgn val="ctr"/>
        <c:lblOffset val="100"/>
        <c:noMultiLvlLbl val="0"/>
      </c:catAx>
      <c:valAx>
        <c:axId val="-771225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71227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How</a:t>
            </a:r>
            <a:r>
              <a:rPr lang="en-US" sz="2000" b="1" baseline="0" dirty="0"/>
              <a:t> Many Internet Capable Device Do You Own?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833413744"/>
        <c:axId val="-836737296"/>
      </c:barChart>
      <c:catAx>
        <c:axId val="-833413744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36737296"/>
        <c:crosses val="autoZero"/>
        <c:auto val="1"/>
        <c:lblAlgn val="ctr"/>
        <c:lblOffset val="100"/>
        <c:noMultiLvlLbl val="0"/>
      </c:catAx>
      <c:valAx>
        <c:axId val="-8367372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33413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How</a:t>
            </a:r>
            <a:r>
              <a:rPr lang="en-US" sz="2000" b="1" baseline="0" dirty="0"/>
              <a:t> Many Internet Capable Device Do You Own?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832892800"/>
        <c:axId val="-835846448"/>
      </c:barChart>
      <c:catAx>
        <c:axId val="-832892800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35846448"/>
        <c:crosses val="autoZero"/>
        <c:auto val="1"/>
        <c:lblAlgn val="ctr"/>
        <c:lblOffset val="100"/>
        <c:noMultiLvlLbl val="0"/>
      </c:catAx>
      <c:valAx>
        <c:axId val="-835846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328928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800" dirty="0"/>
              <a:t>How would you describe your overall technology experience at your institution?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Q.2!$C$1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Q.2!$B$2:$B$7</c:f>
              <c:strCache>
                <c:ptCount val="6"/>
                <c:pt idx="0">
                  <c:v>Poor</c:v>
                </c:pt>
                <c:pt idx="1">
                  <c:v>Fair</c:v>
                </c:pt>
                <c:pt idx="2">
                  <c:v>Neutral</c:v>
                </c:pt>
                <c:pt idx="3">
                  <c:v>Good</c:v>
                </c:pt>
                <c:pt idx="4">
                  <c:v>Excellent</c:v>
                </c:pt>
                <c:pt idx="5">
                  <c:v>Don't Know</c:v>
                </c:pt>
              </c:strCache>
            </c:strRef>
          </c:cat>
          <c:val>
            <c:numRef>
              <c:f>Q.2!$C$2:$C$7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0-DDF9-0242-82E8-D0F3633566E6}"/>
            </c:ext>
          </c:extLst>
        </c:ser>
        <c:ser>
          <c:idx val="1"/>
          <c:order val="1"/>
          <c:tx>
            <c:strRef>
              <c:f>Q.2!$D$1</c:f>
              <c:strCache>
                <c:ptCount val="1"/>
                <c:pt idx="0">
                  <c:v>Midwestern State University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Q.2!$B$2:$B$7</c:f>
              <c:strCache>
                <c:ptCount val="6"/>
                <c:pt idx="0">
                  <c:v>Poor</c:v>
                </c:pt>
                <c:pt idx="1">
                  <c:v>Fair</c:v>
                </c:pt>
                <c:pt idx="2">
                  <c:v>Neutral</c:v>
                </c:pt>
                <c:pt idx="3">
                  <c:v>Good</c:v>
                </c:pt>
                <c:pt idx="4">
                  <c:v>Excellent</c:v>
                </c:pt>
                <c:pt idx="5">
                  <c:v>Don't Know</c:v>
                </c:pt>
              </c:strCache>
            </c:strRef>
          </c:cat>
          <c:val>
            <c:numRef>
              <c:f>Q.2!$D$2:$D$7</c:f>
              <c:numCache>
                <c:formatCode>0%</c:formatCode>
                <c:ptCount val="6"/>
                <c:pt idx="0">
                  <c:v>3.1539888682745799E-2</c:v>
                </c:pt>
                <c:pt idx="1">
                  <c:v>9.4619666048237405E-2</c:v>
                </c:pt>
                <c:pt idx="2">
                  <c:v>0.14842300556586299</c:v>
                </c:pt>
                <c:pt idx="3">
                  <c:v>0.50092764378478705</c:v>
                </c:pt>
                <c:pt idx="4">
                  <c:v>0.189239332096475</c:v>
                </c:pt>
                <c:pt idx="5">
                  <c:v>3.5250463821892397E-2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F9-0242-82E8-D0F3633566E6}"/>
            </c:ext>
          </c:extLst>
        </c:ser>
        <c:ser>
          <c:idx val="2"/>
          <c:order val="2"/>
          <c:tx>
            <c:strRef>
              <c:f>Q.2!$E$1</c:f>
              <c:strCache>
                <c:ptCount val="1"/>
                <c:pt idx="0">
                  <c:v>4-year public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Q.2!$B$2:$B$7</c:f>
              <c:strCache>
                <c:ptCount val="6"/>
                <c:pt idx="0">
                  <c:v>Poor</c:v>
                </c:pt>
                <c:pt idx="1">
                  <c:v>Fair</c:v>
                </c:pt>
                <c:pt idx="2">
                  <c:v>Neutral</c:v>
                </c:pt>
                <c:pt idx="3">
                  <c:v>Good</c:v>
                </c:pt>
                <c:pt idx="4">
                  <c:v>Excellent</c:v>
                </c:pt>
                <c:pt idx="5">
                  <c:v>Don't Know</c:v>
                </c:pt>
              </c:strCache>
            </c:strRef>
          </c:cat>
          <c:val>
            <c:numRef>
              <c:f>Q.2!$E$2:$E$7</c:f>
              <c:numCache>
                <c:formatCode>0%</c:formatCode>
                <c:ptCount val="6"/>
                <c:pt idx="0">
                  <c:v>1.8074656188605102E-2</c:v>
                </c:pt>
                <c:pt idx="1">
                  <c:v>5.8755730189914902E-2</c:v>
                </c:pt>
                <c:pt idx="2">
                  <c:v>0.146273739358219</c:v>
                </c:pt>
                <c:pt idx="3">
                  <c:v>0.48371971185330698</c:v>
                </c:pt>
                <c:pt idx="4">
                  <c:v>0.27562540929927998</c:v>
                </c:pt>
                <c:pt idx="5">
                  <c:v>1.75507531106745E-2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DF9-0242-82E8-D0F3633566E6}"/>
            </c:ext>
          </c:extLst>
        </c:ser>
        <c:ser>
          <c:idx val="3"/>
          <c:order val="3"/>
          <c:tx>
            <c:strRef>
              <c:f>Q.2!$F$1</c:f>
              <c:strCache>
                <c:ptCount val="1"/>
                <c:pt idx="0">
                  <c:v>All U.S. institutions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Q.2!$B$2:$B$7</c:f>
              <c:strCache>
                <c:ptCount val="6"/>
                <c:pt idx="0">
                  <c:v>Poor</c:v>
                </c:pt>
                <c:pt idx="1">
                  <c:v>Fair</c:v>
                </c:pt>
                <c:pt idx="2">
                  <c:v>Neutral</c:v>
                </c:pt>
                <c:pt idx="3">
                  <c:v>Good</c:v>
                </c:pt>
                <c:pt idx="4">
                  <c:v>Excellent</c:v>
                </c:pt>
                <c:pt idx="5">
                  <c:v>Don't Know</c:v>
                </c:pt>
              </c:strCache>
            </c:strRef>
          </c:cat>
          <c:val>
            <c:numRef>
              <c:f>Q.2!$F$2:$F$7</c:f>
              <c:numCache>
                <c:formatCode>0%</c:formatCode>
                <c:ptCount val="6"/>
                <c:pt idx="0">
                  <c:v>1.9227547696603099E-2</c:v>
                </c:pt>
                <c:pt idx="1">
                  <c:v>6.1907864122847801E-2</c:v>
                </c:pt>
                <c:pt idx="2">
                  <c:v>0.144048394602141</c:v>
                </c:pt>
                <c:pt idx="3">
                  <c:v>0.48322010237319701</c:v>
                </c:pt>
                <c:pt idx="4">
                  <c:v>0.27326198231735699</c:v>
                </c:pt>
                <c:pt idx="5">
                  <c:v>1.8334108887854798E-2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DF9-0242-82E8-D0F3633566E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832935600"/>
        <c:axId val="-832933280"/>
      </c:barChart>
      <c:catAx>
        <c:axId val="-832935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32933280"/>
        <c:crosses val="autoZero"/>
        <c:auto val="1"/>
        <c:lblAlgn val="ctr"/>
        <c:lblOffset val="100"/>
        <c:noMultiLvlLbl val="0"/>
      </c:catAx>
      <c:valAx>
        <c:axId val="-832933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32935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How</a:t>
            </a:r>
            <a:r>
              <a:rPr lang="en-US" sz="2000" b="1" baseline="0" dirty="0"/>
              <a:t> Many Internet Capable Device Do You Own?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769455632"/>
        <c:axId val="-768716192"/>
      </c:barChart>
      <c:catAx>
        <c:axId val="-769455632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8716192"/>
        <c:crosses val="autoZero"/>
        <c:auto val="1"/>
        <c:lblAlgn val="ctr"/>
        <c:lblOffset val="100"/>
        <c:noMultiLvlLbl val="0"/>
      </c:catAx>
      <c:valAx>
        <c:axId val="-7687161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9455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Wi-Fi Experience - Outdoor Spaces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'Q2.3'!$C$17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'Q2.3'!$B$18:$B$23</c:f>
              <c:strCache>
                <c:ptCount val="6"/>
                <c:pt idx="0">
                  <c:v>Poor</c:v>
                </c:pt>
                <c:pt idx="1">
                  <c:v>Fair</c:v>
                </c:pt>
                <c:pt idx="2">
                  <c:v>Neutral</c:v>
                </c:pt>
                <c:pt idx="3">
                  <c:v>Good</c:v>
                </c:pt>
                <c:pt idx="4">
                  <c:v>Excellent</c:v>
                </c:pt>
                <c:pt idx="5">
                  <c:v>N/A</c:v>
                </c:pt>
              </c:strCache>
            </c:strRef>
          </c:cat>
          <c:val>
            <c:numRef>
              <c:f>'Q2.3'!$C$18:$C$23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0-959A-9F40-B479-A286A06CA207}"/>
            </c:ext>
          </c:extLst>
        </c:ser>
        <c:ser>
          <c:idx val="1"/>
          <c:order val="1"/>
          <c:tx>
            <c:strRef>
              <c:f>'Q2.3'!$D$17</c:f>
              <c:strCache>
                <c:ptCount val="1"/>
                <c:pt idx="0">
                  <c:v>Midwestern State University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'Q2.3'!$B$18:$B$23</c:f>
              <c:strCache>
                <c:ptCount val="6"/>
                <c:pt idx="0">
                  <c:v>Poor</c:v>
                </c:pt>
                <c:pt idx="1">
                  <c:v>Fair</c:v>
                </c:pt>
                <c:pt idx="2">
                  <c:v>Neutral</c:v>
                </c:pt>
                <c:pt idx="3">
                  <c:v>Good</c:v>
                </c:pt>
                <c:pt idx="4">
                  <c:v>Excellent</c:v>
                </c:pt>
                <c:pt idx="5">
                  <c:v>N/A</c:v>
                </c:pt>
              </c:strCache>
            </c:strRef>
          </c:cat>
          <c:val>
            <c:numRef>
              <c:f>'Q2.3'!$D$18:$D$23</c:f>
              <c:numCache>
                <c:formatCode>0%</c:formatCode>
                <c:ptCount val="6"/>
                <c:pt idx="0">
                  <c:v>0.15625</c:v>
                </c:pt>
                <c:pt idx="1">
                  <c:v>0.183035714285714</c:v>
                </c:pt>
                <c:pt idx="2">
                  <c:v>0.18080357142857101</c:v>
                </c:pt>
                <c:pt idx="3">
                  <c:v>0.29464285714285698</c:v>
                </c:pt>
                <c:pt idx="4">
                  <c:v>0.12723214285714299</c:v>
                </c:pt>
                <c:pt idx="5">
                  <c:v>5.8035714285714302E-2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9A-9F40-B479-A286A06CA207}"/>
            </c:ext>
          </c:extLst>
        </c:ser>
        <c:ser>
          <c:idx val="2"/>
          <c:order val="2"/>
          <c:tx>
            <c:strRef>
              <c:f>'Q2.3'!$E$17</c:f>
              <c:strCache>
                <c:ptCount val="1"/>
                <c:pt idx="0">
                  <c:v>4-year public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'Q2.3'!$B$18:$B$23</c:f>
              <c:strCache>
                <c:ptCount val="6"/>
                <c:pt idx="0">
                  <c:v>Poor</c:v>
                </c:pt>
                <c:pt idx="1">
                  <c:v>Fair</c:v>
                </c:pt>
                <c:pt idx="2">
                  <c:v>Neutral</c:v>
                </c:pt>
                <c:pt idx="3">
                  <c:v>Good</c:v>
                </c:pt>
                <c:pt idx="4">
                  <c:v>Excellent</c:v>
                </c:pt>
                <c:pt idx="5">
                  <c:v>N/A</c:v>
                </c:pt>
              </c:strCache>
            </c:strRef>
          </c:cat>
          <c:val>
            <c:numRef>
              <c:f>'Q2.3'!$E$18:$E$23</c:f>
              <c:numCache>
                <c:formatCode>0%</c:formatCode>
                <c:ptCount val="6"/>
                <c:pt idx="0">
                  <c:v>3.42404138086135E-2</c:v>
                </c:pt>
                <c:pt idx="1">
                  <c:v>7.98942988867649E-2</c:v>
                </c:pt>
                <c:pt idx="2">
                  <c:v>0.101203193522996</c:v>
                </c:pt>
                <c:pt idx="3">
                  <c:v>0.36407848869897702</c:v>
                </c:pt>
                <c:pt idx="4">
                  <c:v>0.36823906443269999</c:v>
                </c:pt>
                <c:pt idx="5">
                  <c:v>5.2344540649949402E-2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59A-9F40-B479-A286A06CA207}"/>
            </c:ext>
          </c:extLst>
        </c:ser>
        <c:ser>
          <c:idx val="3"/>
          <c:order val="3"/>
          <c:tx>
            <c:strRef>
              <c:f>'Q2.3'!$F$17</c:f>
              <c:strCache>
                <c:ptCount val="1"/>
                <c:pt idx="0">
                  <c:v>All U.S. institutions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'Q2.3'!$B$18:$B$23</c:f>
              <c:strCache>
                <c:ptCount val="6"/>
                <c:pt idx="0">
                  <c:v>Poor</c:v>
                </c:pt>
                <c:pt idx="1">
                  <c:v>Fair</c:v>
                </c:pt>
                <c:pt idx="2">
                  <c:v>Neutral</c:v>
                </c:pt>
                <c:pt idx="3">
                  <c:v>Good</c:v>
                </c:pt>
                <c:pt idx="4">
                  <c:v>Excellent</c:v>
                </c:pt>
                <c:pt idx="5">
                  <c:v>N/A</c:v>
                </c:pt>
              </c:strCache>
            </c:strRef>
          </c:cat>
          <c:val>
            <c:numRef>
              <c:f>'Q2.3'!$F$18:$F$23</c:f>
              <c:numCache>
                <c:formatCode>0%</c:formatCode>
                <c:ptCount val="6"/>
                <c:pt idx="0">
                  <c:v>3.6498110780609397E-2</c:v>
                </c:pt>
                <c:pt idx="1">
                  <c:v>8.1176139561057903E-2</c:v>
                </c:pt>
                <c:pt idx="2">
                  <c:v>0.101153629712999</c:v>
                </c:pt>
                <c:pt idx="3">
                  <c:v>0.36441836160463098</c:v>
                </c:pt>
                <c:pt idx="4">
                  <c:v>0.35555510893158598</c:v>
                </c:pt>
                <c:pt idx="5">
                  <c:v>6.1198649409116498E-2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59A-9F40-B479-A286A06CA2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-768688720"/>
        <c:axId val="-768856144"/>
      </c:barChart>
      <c:catAx>
        <c:axId val="-768688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8856144"/>
        <c:crosses val="autoZero"/>
        <c:auto val="1"/>
        <c:lblAlgn val="ctr"/>
        <c:lblOffset val="100"/>
        <c:noMultiLvlLbl val="0"/>
      </c:catAx>
      <c:valAx>
        <c:axId val="-768856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8688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How</a:t>
            </a:r>
            <a:r>
              <a:rPr lang="en-US" sz="2000" b="1" baseline="0" dirty="0"/>
              <a:t> Many Internet Capable Device Do You Own?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768835680"/>
        <c:axId val="-768832064"/>
      </c:barChart>
      <c:catAx>
        <c:axId val="-768835680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8832064"/>
        <c:crosses val="autoZero"/>
        <c:auto val="1"/>
        <c:lblAlgn val="ctr"/>
        <c:lblOffset val="100"/>
        <c:noMultiLvlLbl val="0"/>
      </c:catAx>
      <c:valAx>
        <c:axId val="-7688320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8835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000" dirty="0"/>
              <a:t>Wi-Fi Experience - Libraries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'Q2.3'!$C$37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'Q2.3'!$B$38:$B$43</c:f>
              <c:strCache>
                <c:ptCount val="6"/>
                <c:pt idx="0">
                  <c:v>Poor</c:v>
                </c:pt>
                <c:pt idx="1">
                  <c:v>Fair</c:v>
                </c:pt>
                <c:pt idx="2">
                  <c:v>Neutral</c:v>
                </c:pt>
                <c:pt idx="3">
                  <c:v>Good</c:v>
                </c:pt>
                <c:pt idx="4">
                  <c:v>Excellent</c:v>
                </c:pt>
                <c:pt idx="5">
                  <c:v>N/A</c:v>
                </c:pt>
              </c:strCache>
            </c:strRef>
          </c:cat>
          <c:val>
            <c:numRef>
              <c:f>'Q2.3'!$C$38:$C$43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0-D534-AC4F-8E33-341B0A993FF8}"/>
            </c:ext>
          </c:extLst>
        </c:ser>
        <c:ser>
          <c:idx val="1"/>
          <c:order val="1"/>
          <c:tx>
            <c:strRef>
              <c:f>'Q2.3'!$D$37</c:f>
              <c:strCache>
                <c:ptCount val="1"/>
                <c:pt idx="0">
                  <c:v>Midwestern State University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'Q2.3'!$B$38:$B$43</c:f>
              <c:strCache>
                <c:ptCount val="6"/>
                <c:pt idx="0">
                  <c:v>Poor</c:v>
                </c:pt>
                <c:pt idx="1">
                  <c:v>Fair</c:v>
                </c:pt>
                <c:pt idx="2">
                  <c:v>Neutral</c:v>
                </c:pt>
                <c:pt idx="3">
                  <c:v>Good</c:v>
                </c:pt>
                <c:pt idx="4">
                  <c:v>Excellent</c:v>
                </c:pt>
                <c:pt idx="5">
                  <c:v>N/A</c:v>
                </c:pt>
              </c:strCache>
            </c:strRef>
          </c:cat>
          <c:val>
            <c:numRef>
              <c:f>'Q2.3'!$D$38:$D$43</c:f>
              <c:numCache>
                <c:formatCode>0%</c:formatCode>
                <c:ptCount val="6"/>
                <c:pt idx="0">
                  <c:v>0.14285714285714299</c:v>
                </c:pt>
                <c:pt idx="1">
                  <c:v>0.191964285714286</c:v>
                </c:pt>
                <c:pt idx="2">
                  <c:v>0.17410714285714299</c:v>
                </c:pt>
                <c:pt idx="3">
                  <c:v>0.33482142857142799</c:v>
                </c:pt>
                <c:pt idx="4">
                  <c:v>0.125</c:v>
                </c:pt>
                <c:pt idx="5">
                  <c:v>3.125E-2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34-AC4F-8E33-341B0A993FF8}"/>
            </c:ext>
          </c:extLst>
        </c:ser>
        <c:ser>
          <c:idx val="2"/>
          <c:order val="2"/>
          <c:tx>
            <c:strRef>
              <c:f>'Q2.3'!$E$37</c:f>
              <c:strCache>
                <c:ptCount val="1"/>
                <c:pt idx="0">
                  <c:v>4-year public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'Q2.3'!$B$38:$B$43</c:f>
              <c:strCache>
                <c:ptCount val="6"/>
                <c:pt idx="0">
                  <c:v>Poor</c:v>
                </c:pt>
                <c:pt idx="1">
                  <c:v>Fair</c:v>
                </c:pt>
                <c:pt idx="2">
                  <c:v>Neutral</c:v>
                </c:pt>
                <c:pt idx="3">
                  <c:v>Good</c:v>
                </c:pt>
                <c:pt idx="4">
                  <c:v>Excellent</c:v>
                </c:pt>
                <c:pt idx="5">
                  <c:v>N/A</c:v>
                </c:pt>
              </c:strCache>
            </c:strRef>
          </c:cat>
          <c:val>
            <c:numRef>
              <c:f>'Q2.3'!$E$38:$E$43</c:f>
              <c:numCache>
                <c:formatCode>0%</c:formatCode>
                <c:ptCount val="6"/>
                <c:pt idx="0">
                  <c:v>4.7735446167678101E-2</c:v>
                </c:pt>
                <c:pt idx="1">
                  <c:v>0.11199145875477599</c:v>
                </c:pt>
                <c:pt idx="2">
                  <c:v>0.13224881995954099</c:v>
                </c:pt>
                <c:pt idx="3">
                  <c:v>0.40256237356709401</c:v>
                </c:pt>
                <c:pt idx="4">
                  <c:v>0.29158237806248599</c:v>
                </c:pt>
                <c:pt idx="5">
                  <c:v>1.3879523488424399E-2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34-AC4F-8E33-341B0A993FF8}"/>
            </c:ext>
          </c:extLst>
        </c:ser>
        <c:ser>
          <c:idx val="3"/>
          <c:order val="3"/>
          <c:tx>
            <c:strRef>
              <c:f>'Q2.3'!$F$37</c:f>
              <c:strCache>
                <c:ptCount val="1"/>
                <c:pt idx="0">
                  <c:v>All U.S. institutions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'Q2.3'!$B$38:$B$43</c:f>
              <c:strCache>
                <c:ptCount val="6"/>
                <c:pt idx="0">
                  <c:v>Poor</c:v>
                </c:pt>
                <c:pt idx="1">
                  <c:v>Fair</c:v>
                </c:pt>
                <c:pt idx="2">
                  <c:v>Neutral</c:v>
                </c:pt>
                <c:pt idx="3">
                  <c:v>Good</c:v>
                </c:pt>
                <c:pt idx="4">
                  <c:v>Excellent</c:v>
                </c:pt>
                <c:pt idx="5">
                  <c:v>N/A</c:v>
                </c:pt>
              </c:strCache>
            </c:strRef>
          </c:cat>
          <c:val>
            <c:numRef>
              <c:f>'Q2.3'!$F$38:$F$43</c:f>
              <c:numCache>
                <c:formatCode>0%</c:formatCode>
                <c:ptCount val="6"/>
                <c:pt idx="0">
                  <c:v>5.29339681391751E-2</c:v>
                </c:pt>
                <c:pt idx="1">
                  <c:v>0.11237670503626</c:v>
                </c:pt>
                <c:pt idx="2">
                  <c:v>0.12963297776170701</c:v>
                </c:pt>
                <c:pt idx="3">
                  <c:v>0.399847325177284</c:v>
                </c:pt>
                <c:pt idx="4">
                  <c:v>0.28935896663251598</c:v>
                </c:pt>
                <c:pt idx="5">
                  <c:v>1.5850057253058498E-2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534-AC4F-8E33-341B0A993F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-768916640"/>
        <c:axId val="-768913808"/>
      </c:barChart>
      <c:catAx>
        <c:axId val="-768916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8913808"/>
        <c:crosses val="autoZero"/>
        <c:auto val="1"/>
        <c:lblAlgn val="ctr"/>
        <c:lblOffset val="100"/>
        <c:noMultiLvlLbl val="0"/>
      </c:catAx>
      <c:valAx>
        <c:axId val="-768913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8916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How Many Internet Capable Devices Do You Own?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'Q1'!$C$1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'Q1'!$B$2:$B$8</c:f>
              <c:strCache>
                <c:ptCount val="7"/>
                <c:pt idx="0">
                  <c:v>None</c:v>
                </c:pt>
                <c:pt idx="1">
                  <c:v>One</c:v>
                </c:pt>
                <c:pt idx="2">
                  <c:v>Two</c:v>
                </c:pt>
                <c:pt idx="3">
                  <c:v>Three</c:v>
                </c:pt>
                <c:pt idx="4">
                  <c:v>Four</c:v>
                </c:pt>
                <c:pt idx="5">
                  <c:v>Five</c:v>
                </c:pt>
                <c:pt idx="6">
                  <c:v>Six or more</c:v>
                </c:pt>
              </c:strCache>
            </c:strRef>
          </c:cat>
          <c:val>
            <c:numRef>
              <c:f>'Q1'!$C$2:$C$8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0-84A0-9341-9F1F-0C4E6DF30D03}"/>
            </c:ext>
          </c:extLst>
        </c:ser>
        <c:ser>
          <c:idx val="1"/>
          <c:order val="1"/>
          <c:tx>
            <c:strRef>
              <c:f>'Q1'!$D$1</c:f>
              <c:strCache>
                <c:ptCount val="1"/>
                <c:pt idx="0">
                  <c:v>Midwestern State University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'Q1'!$B$2:$B$8</c:f>
              <c:strCache>
                <c:ptCount val="7"/>
                <c:pt idx="0">
                  <c:v>None</c:v>
                </c:pt>
                <c:pt idx="1">
                  <c:v>One</c:v>
                </c:pt>
                <c:pt idx="2">
                  <c:v>Two</c:v>
                </c:pt>
                <c:pt idx="3">
                  <c:v>Three</c:v>
                </c:pt>
                <c:pt idx="4">
                  <c:v>Four</c:v>
                </c:pt>
                <c:pt idx="5">
                  <c:v>Five</c:v>
                </c:pt>
                <c:pt idx="6">
                  <c:v>Six or more</c:v>
                </c:pt>
              </c:strCache>
            </c:strRef>
          </c:cat>
          <c:val>
            <c:numRef>
              <c:f>'Q1'!$D$2:$D$8</c:f>
              <c:numCache>
                <c:formatCode>0%</c:formatCode>
                <c:ptCount val="7"/>
                <c:pt idx="0">
                  <c:v>0</c:v>
                </c:pt>
                <c:pt idx="1">
                  <c:v>1.2987012987013E-2</c:v>
                </c:pt>
                <c:pt idx="2">
                  <c:v>0.23191094619666</c:v>
                </c:pt>
                <c:pt idx="3">
                  <c:v>0.32838589981447103</c:v>
                </c:pt>
                <c:pt idx="4">
                  <c:v>0.20408163265306101</c:v>
                </c:pt>
                <c:pt idx="5">
                  <c:v>9.4619666048237405E-2</c:v>
                </c:pt>
                <c:pt idx="6">
                  <c:v>0.12801484230055701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A0-9341-9F1F-0C4E6DF30D03}"/>
            </c:ext>
          </c:extLst>
        </c:ser>
        <c:ser>
          <c:idx val="2"/>
          <c:order val="2"/>
          <c:tx>
            <c:strRef>
              <c:f>'Q1'!$E$1</c:f>
              <c:strCache>
                <c:ptCount val="1"/>
                <c:pt idx="0">
                  <c:v>4-year public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'Q1'!$B$2:$B$8</c:f>
              <c:strCache>
                <c:ptCount val="7"/>
                <c:pt idx="0">
                  <c:v>None</c:v>
                </c:pt>
                <c:pt idx="1">
                  <c:v>One</c:v>
                </c:pt>
                <c:pt idx="2">
                  <c:v>Two</c:v>
                </c:pt>
                <c:pt idx="3">
                  <c:v>Three</c:v>
                </c:pt>
                <c:pt idx="4">
                  <c:v>Four</c:v>
                </c:pt>
                <c:pt idx="5">
                  <c:v>Five</c:v>
                </c:pt>
                <c:pt idx="6">
                  <c:v>Six or more</c:v>
                </c:pt>
              </c:strCache>
            </c:strRef>
          </c:cat>
          <c:val>
            <c:numRef>
              <c:f>'Q1'!$E$2:$E$8</c:f>
              <c:numCache>
                <c:formatCode>0%</c:formatCode>
                <c:ptCount val="7"/>
                <c:pt idx="0">
                  <c:v>2.9831218108072699E-3</c:v>
                </c:pt>
                <c:pt idx="1">
                  <c:v>3.9408609184875001E-2</c:v>
                </c:pt>
                <c:pt idx="2">
                  <c:v>0.28988617035195602</c:v>
                </c:pt>
                <c:pt idx="3">
                  <c:v>0.29485804003663502</c:v>
                </c:pt>
                <c:pt idx="4">
                  <c:v>0.17320423917309999</c:v>
                </c:pt>
                <c:pt idx="5">
                  <c:v>7.8686379693837502E-2</c:v>
                </c:pt>
                <c:pt idx="6">
                  <c:v>0.12097343974879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4A0-9341-9F1F-0C4E6DF30D03}"/>
            </c:ext>
          </c:extLst>
        </c:ser>
        <c:ser>
          <c:idx val="3"/>
          <c:order val="3"/>
          <c:tx>
            <c:strRef>
              <c:f>'Q1'!$F$1</c:f>
              <c:strCache>
                <c:ptCount val="1"/>
                <c:pt idx="0">
                  <c:v>All U.S. institutions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'Q1'!$B$2:$B$8</c:f>
              <c:strCache>
                <c:ptCount val="7"/>
                <c:pt idx="0">
                  <c:v>None</c:v>
                </c:pt>
                <c:pt idx="1">
                  <c:v>One</c:v>
                </c:pt>
                <c:pt idx="2">
                  <c:v>Two</c:v>
                </c:pt>
                <c:pt idx="3">
                  <c:v>Three</c:v>
                </c:pt>
                <c:pt idx="4">
                  <c:v>Four</c:v>
                </c:pt>
                <c:pt idx="5">
                  <c:v>Five</c:v>
                </c:pt>
                <c:pt idx="6">
                  <c:v>Six or more</c:v>
                </c:pt>
              </c:strCache>
            </c:strRef>
          </c:cat>
          <c:val>
            <c:numRef>
              <c:f>'Q1'!$F$2:$F$8</c:f>
              <c:numCache>
                <c:formatCode>0%</c:formatCode>
                <c:ptCount val="7"/>
                <c:pt idx="0">
                  <c:v>2.5668210479325901E-3</c:v>
                </c:pt>
                <c:pt idx="1">
                  <c:v>3.3833677436155001E-2</c:v>
                </c:pt>
                <c:pt idx="2">
                  <c:v>0.29079478451723301</c:v>
                </c:pt>
                <c:pt idx="3">
                  <c:v>0.296002827223183</c:v>
                </c:pt>
                <c:pt idx="4">
                  <c:v>0.173744024701003</c:v>
                </c:pt>
                <c:pt idx="5">
                  <c:v>7.84740434871566E-2</c:v>
                </c:pt>
                <c:pt idx="6">
                  <c:v>0.124583821587337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4A0-9341-9F1F-0C4E6DF30D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-771406624"/>
        <c:axId val="-771007584"/>
      </c:barChart>
      <c:catAx>
        <c:axId val="-771406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71007584"/>
        <c:crosses val="autoZero"/>
        <c:auto val="1"/>
        <c:lblAlgn val="ctr"/>
        <c:lblOffset val="100"/>
        <c:noMultiLvlLbl val="0"/>
      </c:catAx>
      <c:valAx>
        <c:axId val="-771007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71406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How</a:t>
            </a:r>
            <a:r>
              <a:rPr lang="en-US" sz="2000" b="1" baseline="0" dirty="0"/>
              <a:t> Many Internet Capable Device Do You Own?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768997104"/>
        <c:axId val="-768994784"/>
      </c:barChart>
      <c:catAx>
        <c:axId val="-768997104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8994784"/>
        <c:crosses val="autoZero"/>
        <c:auto val="1"/>
        <c:lblAlgn val="ctr"/>
        <c:lblOffset val="100"/>
        <c:noMultiLvlLbl val="0"/>
      </c:catAx>
      <c:valAx>
        <c:axId val="-7689947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8997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000" dirty="0"/>
              <a:t>Wi-Fi</a:t>
            </a:r>
            <a:r>
              <a:rPr lang="en-US" sz="2000" baseline="0" dirty="0"/>
              <a:t> Experience Classroom/Instructional Spaces</a:t>
            </a:r>
            <a:endParaRPr lang="en-US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'Q2.3'!$C$56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'Q2.3'!$B$57:$B$62</c:f>
              <c:strCache>
                <c:ptCount val="6"/>
                <c:pt idx="0">
                  <c:v>Poor</c:v>
                </c:pt>
                <c:pt idx="1">
                  <c:v>Fair</c:v>
                </c:pt>
                <c:pt idx="2">
                  <c:v>Neutral</c:v>
                </c:pt>
                <c:pt idx="3">
                  <c:v>Good</c:v>
                </c:pt>
                <c:pt idx="4">
                  <c:v>Excellent</c:v>
                </c:pt>
                <c:pt idx="5">
                  <c:v>N/A</c:v>
                </c:pt>
              </c:strCache>
            </c:strRef>
          </c:cat>
          <c:val>
            <c:numRef>
              <c:f>'Q2.3'!$C$57:$C$62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0-DCAF-9449-AEE5-A1399E3E6CB9}"/>
            </c:ext>
          </c:extLst>
        </c:ser>
        <c:ser>
          <c:idx val="1"/>
          <c:order val="1"/>
          <c:tx>
            <c:strRef>
              <c:f>'Q2.3'!$D$56</c:f>
              <c:strCache>
                <c:ptCount val="1"/>
                <c:pt idx="0">
                  <c:v>Midwestern State University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'Q2.3'!$B$57:$B$62</c:f>
              <c:strCache>
                <c:ptCount val="6"/>
                <c:pt idx="0">
                  <c:v>Poor</c:v>
                </c:pt>
                <c:pt idx="1">
                  <c:v>Fair</c:v>
                </c:pt>
                <c:pt idx="2">
                  <c:v>Neutral</c:v>
                </c:pt>
                <c:pt idx="3">
                  <c:v>Good</c:v>
                </c:pt>
                <c:pt idx="4">
                  <c:v>Excellent</c:v>
                </c:pt>
                <c:pt idx="5">
                  <c:v>N/A</c:v>
                </c:pt>
              </c:strCache>
            </c:strRef>
          </c:cat>
          <c:val>
            <c:numRef>
              <c:f>'Q2.3'!$D$57:$D$62</c:f>
              <c:numCache>
                <c:formatCode>0%</c:formatCode>
                <c:ptCount val="6"/>
                <c:pt idx="0">
                  <c:v>0.24666666666666701</c:v>
                </c:pt>
                <c:pt idx="1">
                  <c:v>0.25777777777777799</c:v>
                </c:pt>
                <c:pt idx="2">
                  <c:v>0.18444444444444399</c:v>
                </c:pt>
                <c:pt idx="3">
                  <c:v>0.197777777777778</c:v>
                </c:pt>
                <c:pt idx="4">
                  <c:v>5.5555555555555497E-2</c:v>
                </c:pt>
                <c:pt idx="5">
                  <c:v>5.7777777777777803E-2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AF-9449-AEE5-A1399E3E6CB9}"/>
            </c:ext>
          </c:extLst>
        </c:ser>
        <c:ser>
          <c:idx val="2"/>
          <c:order val="2"/>
          <c:tx>
            <c:strRef>
              <c:f>'Q2.3'!$E$56</c:f>
              <c:strCache>
                <c:ptCount val="1"/>
                <c:pt idx="0">
                  <c:v>4-year public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'Q2.3'!$B$57:$B$62</c:f>
              <c:strCache>
                <c:ptCount val="6"/>
                <c:pt idx="0">
                  <c:v>Poor</c:v>
                </c:pt>
                <c:pt idx="1">
                  <c:v>Fair</c:v>
                </c:pt>
                <c:pt idx="2">
                  <c:v>Neutral</c:v>
                </c:pt>
                <c:pt idx="3">
                  <c:v>Good</c:v>
                </c:pt>
                <c:pt idx="4">
                  <c:v>Excellent</c:v>
                </c:pt>
                <c:pt idx="5">
                  <c:v>N/A</c:v>
                </c:pt>
              </c:strCache>
            </c:strRef>
          </c:cat>
          <c:val>
            <c:numRef>
              <c:f>'Q2.3'!$E$57:$E$62</c:f>
              <c:numCache>
                <c:formatCode>0%</c:formatCode>
                <c:ptCount val="6"/>
                <c:pt idx="0">
                  <c:v>0.155860944833207</c:v>
                </c:pt>
                <c:pt idx="1">
                  <c:v>0.19781918331787601</c:v>
                </c:pt>
                <c:pt idx="2">
                  <c:v>0.21802546159683001</c:v>
                </c:pt>
                <c:pt idx="3">
                  <c:v>0.27063485372228302</c:v>
                </c:pt>
                <c:pt idx="4">
                  <c:v>0.10356068909310601</c:v>
                </c:pt>
                <c:pt idx="5">
                  <c:v>5.4098867436697298E-2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AF-9449-AEE5-A1399E3E6CB9}"/>
            </c:ext>
          </c:extLst>
        </c:ser>
        <c:ser>
          <c:idx val="3"/>
          <c:order val="3"/>
          <c:tx>
            <c:strRef>
              <c:f>'Q2.3'!$F$56</c:f>
              <c:strCache>
                <c:ptCount val="1"/>
                <c:pt idx="0">
                  <c:v>All U.S. institutions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'Q2.3'!$B$57:$B$62</c:f>
              <c:strCache>
                <c:ptCount val="6"/>
                <c:pt idx="0">
                  <c:v>Poor</c:v>
                </c:pt>
                <c:pt idx="1">
                  <c:v>Fair</c:v>
                </c:pt>
                <c:pt idx="2">
                  <c:v>Neutral</c:v>
                </c:pt>
                <c:pt idx="3">
                  <c:v>Good</c:v>
                </c:pt>
                <c:pt idx="4">
                  <c:v>Excellent</c:v>
                </c:pt>
                <c:pt idx="5">
                  <c:v>N/A</c:v>
                </c:pt>
              </c:strCache>
            </c:strRef>
          </c:cat>
          <c:val>
            <c:numRef>
              <c:f>'Q2.3'!$F$57:$F$62</c:f>
              <c:numCache>
                <c:formatCode>0%</c:formatCode>
                <c:ptCount val="6"/>
                <c:pt idx="0">
                  <c:v>0.16402137662233299</c:v>
                </c:pt>
                <c:pt idx="1">
                  <c:v>0.192329328565114</c:v>
                </c:pt>
                <c:pt idx="2">
                  <c:v>0.211435689315707</c:v>
                </c:pt>
                <c:pt idx="3">
                  <c:v>0.255756017197734</c:v>
                </c:pt>
                <c:pt idx="4">
                  <c:v>9.9710692329328499E-2</c:v>
                </c:pt>
                <c:pt idx="5">
                  <c:v>7.6746895969783402E-2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CAF-9449-AEE5-A1399E3E6C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-771690896"/>
        <c:axId val="-771689024"/>
      </c:barChart>
      <c:catAx>
        <c:axId val="-771690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71689024"/>
        <c:crosses val="autoZero"/>
        <c:auto val="1"/>
        <c:lblAlgn val="ctr"/>
        <c:lblOffset val="100"/>
        <c:noMultiLvlLbl val="0"/>
      </c:catAx>
      <c:valAx>
        <c:axId val="-771689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71690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How</a:t>
            </a:r>
            <a:r>
              <a:rPr lang="en-US" sz="2000" b="1" baseline="0" dirty="0"/>
              <a:t> Many Internet Capable Device Do You Own?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765303200"/>
        <c:axId val="-765338352"/>
      </c:barChart>
      <c:catAx>
        <c:axId val="-765303200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5338352"/>
        <c:crosses val="autoZero"/>
        <c:auto val="1"/>
        <c:lblAlgn val="ctr"/>
        <c:lblOffset val="100"/>
        <c:noMultiLvlLbl val="0"/>
      </c:catAx>
      <c:valAx>
        <c:axId val="-7653383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5303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Thinking about the past 12 months, please rate your internet connection at home/off-campus residence.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'Q2.5'!$C$1</c:f>
              <c:strCache>
                <c:ptCount val="1"/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'Q2.5'!$B$2:$B$7</c:f>
              <c:strCache>
                <c:ptCount val="6"/>
                <c:pt idx="0">
                  <c:v>Poor</c:v>
                </c:pt>
                <c:pt idx="1">
                  <c:v>Fair</c:v>
                </c:pt>
                <c:pt idx="2">
                  <c:v>Neutral</c:v>
                </c:pt>
                <c:pt idx="3">
                  <c:v>Good</c:v>
                </c:pt>
                <c:pt idx="4">
                  <c:v>Excellent</c:v>
                </c:pt>
                <c:pt idx="5">
                  <c:v>I don't have Internet access at home</c:v>
                </c:pt>
              </c:strCache>
            </c:strRef>
          </c:cat>
          <c:val>
            <c:numRef>
              <c:f>'Q2.5'!$C$2:$C$7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0-DB4D-CA41-B133-FABD9094BA1D}"/>
            </c:ext>
          </c:extLst>
        </c:ser>
        <c:ser>
          <c:idx val="1"/>
          <c:order val="1"/>
          <c:tx>
            <c:strRef>
              <c:f>'Q2.5'!$D$1</c:f>
              <c:strCache>
                <c:ptCount val="1"/>
                <c:pt idx="0">
                  <c:v>Midwestern State University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'Q2.5'!$B$2:$B$7</c:f>
              <c:strCache>
                <c:ptCount val="6"/>
                <c:pt idx="0">
                  <c:v>Poor</c:v>
                </c:pt>
                <c:pt idx="1">
                  <c:v>Fair</c:v>
                </c:pt>
                <c:pt idx="2">
                  <c:v>Neutral</c:v>
                </c:pt>
                <c:pt idx="3">
                  <c:v>Good</c:v>
                </c:pt>
                <c:pt idx="4">
                  <c:v>Excellent</c:v>
                </c:pt>
                <c:pt idx="5">
                  <c:v>I don't have Internet access at home</c:v>
                </c:pt>
              </c:strCache>
            </c:strRef>
          </c:cat>
          <c:val>
            <c:numRef>
              <c:f>'Q2.5'!$D$2:$D$7</c:f>
              <c:numCache>
                <c:formatCode>0%</c:formatCode>
                <c:ptCount val="6"/>
                <c:pt idx="0">
                  <c:v>3.0054644808743199E-2</c:v>
                </c:pt>
                <c:pt idx="1">
                  <c:v>7.6502732240437202E-2</c:v>
                </c:pt>
                <c:pt idx="2">
                  <c:v>8.4699453551912496E-2</c:v>
                </c:pt>
                <c:pt idx="3">
                  <c:v>0.46721311475409799</c:v>
                </c:pt>
                <c:pt idx="4">
                  <c:v>0.32786885245901598</c:v>
                </c:pt>
                <c:pt idx="5">
                  <c:v>1.3661202185792301E-2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B4D-CA41-B133-FABD9094BA1D}"/>
            </c:ext>
          </c:extLst>
        </c:ser>
        <c:ser>
          <c:idx val="2"/>
          <c:order val="2"/>
          <c:tx>
            <c:strRef>
              <c:f>'Q2.5'!$E$1</c:f>
              <c:strCache>
                <c:ptCount val="1"/>
                <c:pt idx="0">
                  <c:v>4-year public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'Q2.5'!$B$2:$B$7</c:f>
              <c:strCache>
                <c:ptCount val="6"/>
                <c:pt idx="0">
                  <c:v>Poor</c:v>
                </c:pt>
                <c:pt idx="1">
                  <c:v>Fair</c:v>
                </c:pt>
                <c:pt idx="2">
                  <c:v>Neutral</c:v>
                </c:pt>
                <c:pt idx="3">
                  <c:v>Good</c:v>
                </c:pt>
                <c:pt idx="4">
                  <c:v>Excellent</c:v>
                </c:pt>
                <c:pt idx="5">
                  <c:v>I don't have Internet access at home</c:v>
                </c:pt>
              </c:strCache>
            </c:strRef>
          </c:cat>
          <c:val>
            <c:numRef>
              <c:f>'Q2.5'!$E$2:$E$7</c:f>
              <c:numCache>
                <c:formatCode>0%</c:formatCode>
                <c:ptCount val="6"/>
                <c:pt idx="0">
                  <c:v>5.27099139652231E-2</c:v>
                </c:pt>
                <c:pt idx="1">
                  <c:v>0.10099103350637099</c:v>
                </c:pt>
                <c:pt idx="2">
                  <c:v>0.124804878934185</c:v>
                </c:pt>
                <c:pt idx="3">
                  <c:v>0.43485679021308998</c:v>
                </c:pt>
                <c:pt idx="4">
                  <c:v>0.26750644353287101</c:v>
                </c:pt>
                <c:pt idx="5">
                  <c:v>1.9130939848259299E-2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B4D-CA41-B133-FABD9094BA1D}"/>
            </c:ext>
          </c:extLst>
        </c:ser>
        <c:ser>
          <c:idx val="3"/>
          <c:order val="3"/>
          <c:tx>
            <c:strRef>
              <c:f>'Q2.5'!$F$1</c:f>
              <c:strCache>
                <c:ptCount val="1"/>
                <c:pt idx="0">
                  <c:v>All U.S. institutions</c:v>
                </c:pt>
              </c:strCache>
            </c:strRef>
          </c:tx>
          <c:spPr>
            <a:solidFill>
              <a:schemeClr val="accent4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'Q2.5'!$B$2:$B$7</c:f>
              <c:strCache>
                <c:ptCount val="6"/>
                <c:pt idx="0">
                  <c:v>Poor</c:v>
                </c:pt>
                <c:pt idx="1">
                  <c:v>Fair</c:v>
                </c:pt>
                <c:pt idx="2">
                  <c:v>Neutral</c:v>
                </c:pt>
                <c:pt idx="3">
                  <c:v>Good</c:v>
                </c:pt>
                <c:pt idx="4">
                  <c:v>Excellent</c:v>
                </c:pt>
                <c:pt idx="5">
                  <c:v>I don't have Internet access at home</c:v>
                </c:pt>
              </c:strCache>
            </c:strRef>
          </c:cat>
          <c:val>
            <c:numRef>
              <c:f>'Q2.5'!$F$2:$F$7</c:f>
              <c:numCache>
                <c:formatCode>0%</c:formatCode>
                <c:ptCount val="6"/>
                <c:pt idx="0">
                  <c:v>4.8426655534102199E-2</c:v>
                </c:pt>
                <c:pt idx="1">
                  <c:v>9.4531127693993605E-2</c:v>
                </c:pt>
                <c:pt idx="2">
                  <c:v>0.118379168188697</c:v>
                </c:pt>
                <c:pt idx="3">
                  <c:v>0.43756196837655897</c:v>
                </c:pt>
                <c:pt idx="4">
                  <c:v>0.28254970516098699</c:v>
                </c:pt>
                <c:pt idx="5">
                  <c:v>1.8551375045660901E-2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B4D-CA41-B133-FABD9094BA1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836120464"/>
        <c:axId val="-833266368"/>
      </c:barChart>
      <c:catAx>
        <c:axId val="-8361204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33266368"/>
        <c:crosses val="autoZero"/>
        <c:auto val="1"/>
        <c:lblAlgn val="ctr"/>
        <c:lblOffset val="100"/>
        <c:noMultiLvlLbl val="0"/>
      </c:catAx>
      <c:valAx>
        <c:axId val="-833266368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36120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How</a:t>
            </a:r>
            <a:r>
              <a:rPr lang="en-US" sz="2000" b="1" baseline="0" dirty="0"/>
              <a:t> Many Internet Capable Device Do You Own?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769063424"/>
        <c:axId val="-769061104"/>
      </c:barChart>
      <c:catAx>
        <c:axId val="-769063424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9061104"/>
        <c:crosses val="autoZero"/>
        <c:auto val="1"/>
        <c:lblAlgn val="ctr"/>
        <c:lblOffset val="100"/>
        <c:noMultiLvlLbl val="0"/>
      </c:catAx>
      <c:valAx>
        <c:axId val="-769061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9063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In the past 12 months, how much did you use your institution's learning management system?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'Q2.7'!$C$1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'Q2.7'!$B$2:$B$6</c:f>
              <c:strCache>
                <c:ptCount val="5"/>
                <c:pt idx="0">
                  <c:v>Used for at least one course</c:v>
                </c:pt>
                <c:pt idx="1">
                  <c:v>Did not use at all</c:v>
                </c:pt>
                <c:pt idx="2">
                  <c:v>Used for about half of my courses</c:v>
                </c:pt>
                <c:pt idx="3">
                  <c:v>Used for most of my courses</c:v>
                </c:pt>
                <c:pt idx="4">
                  <c:v>Used for all of my courses</c:v>
                </c:pt>
              </c:strCache>
            </c:strRef>
          </c:cat>
          <c:val>
            <c:numRef>
              <c:f>'Q2.7'!$C$2:$C$6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0-A84C-9745-8001-AE0A762A5423}"/>
            </c:ext>
          </c:extLst>
        </c:ser>
        <c:ser>
          <c:idx val="1"/>
          <c:order val="1"/>
          <c:tx>
            <c:strRef>
              <c:f>'Q2.7'!$D$1</c:f>
              <c:strCache>
                <c:ptCount val="1"/>
                <c:pt idx="0">
                  <c:v>Midwestern State University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'Q2.7'!$B$2:$B$6</c:f>
              <c:strCache>
                <c:ptCount val="5"/>
                <c:pt idx="0">
                  <c:v>Used for at least one course</c:v>
                </c:pt>
                <c:pt idx="1">
                  <c:v>Did not use at all</c:v>
                </c:pt>
                <c:pt idx="2">
                  <c:v>Used for about half of my courses</c:v>
                </c:pt>
                <c:pt idx="3">
                  <c:v>Used for most of my courses</c:v>
                </c:pt>
                <c:pt idx="4">
                  <c:v>Used for all of my courses</c:v>
                </c:pt>
              </c:strCache>
            </c:strRef>
          </c:cat>
          <c:val>
            <c:numRef>
              <c:f>'Q2.7'!$D$2:$D$6</c:f>
              <c:numCache>
                <c:formatCode>0%</c:formatCode>
                <c:ptCount val="5"/>
                <c:pt idx="0">
                  <c:v>6.3551401869158905E-2</c:v>
                </c:pt>
                <c:pt idx="1">
                  <c:v>3.5514018691588801E-2</c:v>
                </c:pt>
                <c:pt idx="2">
                  <c:v>0.117757009345794</c:v>
                </c:pt>
                <c:pt idx="3">
                  <c:v>0.33644859813084099</c:v>
                </c:pt>
                <c:pt idx="4">
                  <c:v>0.44672897196261702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4C-9745-8001-AE0A762A5423}"/>
            </c:ext>
          </c:extLst>
        </c:ser>
        <c:ser>
          <c:idx val="2"/>
          <c:order val="2"/>
          <c:tx>
            <c:strRef>
              <c:f>'Q2.7'!$E$1</c:f>
              <c:strCache>
                <c:ptCount val="1"/>
                <c:pt idx="0">
                  <c:v>4-year public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'Q2.7'!$B$2:$B$6</c:f>
              <c:strCache>
                <c:ptCount val="5"/>
                <c:pt idx="0">
                  <c:v>Used for at least one course</c:v>
                </c:pt>
                <c:pt idx="1">
                  <c:v>Did not use at all</c:v>
                </c:pt>
                <c:pt idx="2">
                  <c:v>Used for about half of my courses</c:v>
                </c:pt>
                <c:pt idx="3">
                  <c:v>Used for most of my courses</c:v>
                </c:pt>
                <c:pt idx="4">
                  <c:v>Used for all of my courses</c:v>
                </c:pt>
              </c:strCache>
            </c:strRef>
          </c:cat>
          <c:val>
            <c:numRef>
              <c:f>'Q2.7'!$E$2:$E$6</c:f>
              <c:numCache>
                <c:formatCode>0%</c:formatCode>
                <c:ptCount val="5"/>
                <c:pt idx="0">
                  <c:v>5.2767188116208702E-2</c:v>
                </c:pt>
                <c:pt idx="1">
                  <c:v>3.7149993427106599E-2</c:v>
                </c:pt>
                <c:pt idx="2">
                  <c:v>5.9129748915472603E-2</c:v>
                </c:pt>
                <c:pt idx="3">
                  <c:v>0.23759695017746801</c:v>
                </c:pt>
                <c:pt idx="4">
                  <c:v>0.61335611936374401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84C-9745-8001-AE0A762A5423}"/>
            </c:ext>
          </c:extLst>
        </c:ser>
        <c:ser>
          <c:idx val="3"/>
          <c:order val="3"/>
          <c:tx>
            <c:strRef>
              <c:f>'Q2.7'!$F$1</c:f>
              <c:strCache>
                <c:ptCount val="1"/>
                <c:pt idx="0">
                  <c:v>All U.S. institutions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'Q2.7'!$B$2:$B$6</c:f>
              <c:strCache>
                <c:ptCount val="5"/>
                <c:pt idx="0">
                  <c:v>Used for at least one course</c:v>
                </c:pt>
                <c:pt idx="1">
                  <c:v>Did not use at all</c:v>
                </c:pt>
                <c:pt idx="2">
                  <c:v>Used for about half of my courses</c:v>
                </c:pt>
                <c:pt idx="3">
                  <c:v>Used for most of my courses</c:v>
                </c:pt>
                <c:pt idx="4">
                  <c:v>Used for all of my courses</c:v>
                </c:pt>
              </c:strCache>
            </c:strRef>
          </c:cat>
          <c:val>
            <c:numRef>
              <c:f>'Q2.7'!$F$2:$F$6</c:f>
              <c:numCache>
                <c:formatCode>0%</c:formatCode>
                <c:ptCount val="5"/>
                <c:pt idx="0">
                  <c:v>4.8535705608611902E-2</c:v>
                </c:pt>
                <c:pt idx="1">
                  <c:v>3.5359859457641099E-2</c:v>
                </c:pt>
                <c:pt idx="2">
                  <c:v>6.2160091203020199E-2</c:v>
                </c:pt>
                <c:pt idx="3">
                  <c:v>0.23983777823462299</c:v>
                </c:pt>
                <c:pt idx="4">
                  <c:v>0.61410656549610299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84C-9745-8001-AE0A762A542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-836523472"/>
        <c:axId val="-836521152"/>
      </c:barChart>
      <c:catAx>
        <c:axId val="-836523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36521152"/>
        <c:crosses val="autoZero"/>
        <c:auto val="1"/>
        <c:lblAlgn val="ctr"/>
        <c:lblOffset val="100"/>
        <c:noMultiLvlLbl val="0"/>
      </c:catAx>
      <c:valAx>
        <c:axId val="-836521152"/>
        <c:scaling>
          <c:orientation val="minMax"/>
        </c:scaling>
        <c:delete val="1"/>
        <c:axPos val="l"/>
        <c:numFmt formatCode="0%" sourceLinked="0"/>
        <c:majorTickMark val="none"/>
        <c:minorTickMark val="none"/>
        <c:tickLblPos val="nextTo"/>
        <c:crossAx val="-836523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How</a:t>
            </a:r>
            <a:r>
              <a:rPr lang="en-US" sz="2000" b="1" baseline="0" dirty="0"/>
              <a:t> Many Internet Capable Device Do You Own?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764471184"/>
        <c:axId val="-764610720"/>
      </c:barChart>
      <c:catAx>
        <c:axId val="-764471184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4610720"/>
        <c:crosses val="autoZero"/>
        <c:auto val="1"/>
        <c:lblAlgn val="ctr"/>
        <c:lblOffset val="100"/>
        <c:noMultiLvlLbl val="0"/>
      </c:catAx>
      <c:valAx>
        <c:axId val="-7646107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4471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Please</a:t>
            </a:r>
            <a:r>
              <a:rPr lang="en-US" baseline="0" dirty="0"/>
              <a:t> indicate your overall satisfaction with the learning management system.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'Q2.7'!$C$36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'Q2.7'!$B$37:$B$41</c:f>
              <c:strCache>
                <c:ptCount val="5"/>
                <c:pt idx="0">
                  <c:v>Neutral</c:v>
                </c:pt>
                <c:pt idx="1">
                  <c:v>Very dissatisfied</c:v>
                </c:pt>
                <c:pt idx="2">
                  <c:v>Dissatisified</c:v>
                </c:pt>
                <c:pt idx="3">
                  <c:v>Satisfied</c:v>
                </c:pt>
                <c:pt idx="4">
                  <c:v>Very satisfied</c:v>
                </c:pt>
              </c:strCache>
            </c:strRef>
          </c:cat>
          <c:val>
            <c:numRef>
              <c:f>'Q2.7'!$C$37:$C$41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0-C9F0-7A46-9C80-A9414ADE9788}"/>
            </c:ext>
          </c:extLst>
        </c:ser>
        <c:ser>
          <c:idx val="1"/>
          <c:order val="1"/>
          <c:tx>
            <c:strRef>
              <c:f>'Q2.7'!$D$36</c:f>
              <c:strCache>
                <c:ptCount val="1"/>
                <c:pt idx="0">
                  <c:v>Midwestern State University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'Q2.7'!$B$37:$B$41</c:f>
              <c:strCache>
                <c:ptCount val="5"/>
                <c:pt idx="0">
                  <c:v>Neutral</c:v>
                </c:pt>
                <c:pt idx="1">
                  <c:v>Very dissatisfied</c:v>
                </c:pt>
                <c:pt idx="2">
                  <c:v>Dissatisified</c:v>
                </c:pt>
                <c:pt idx="3">
                  <c:v>Satisfied</c:v>
                </c:pt>
                <c:pt idx="4">
                  <c:v>Very satisfied</c:v>
                </c:pt>
              </c:strCache>
            </c:strRef>
          </c:cat>
          <c:val>
            <c:numRef>
              <c:f>'Q2.7'!$D$37:$D$41</c:f>
              <c:numCache>
                <c:formatCode>0%</c:formatCode>
                <c:ptCount val="5"/>
                <c:pt idx="0">
                  <c:v>0.23837209302325599</c:v>
                </c:pt>
                <c:pt idx="1">
                  <c:v>2.5193798449612399E-2</c:v>
                </c:pt>
                <c:pt idx="2">
                  <c:v>5.0387596899224799E-2</c:v>
                </c:pt>
                <c:pt idx="3">
                  <c:v>0.54069767441860495</c:v>
                </c:pt>
                <c:pt idx="4">
                  <c:v>0.145348837209302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F0-7A46-9C80-A9414ADE9788}"/>
            </c:ext>
          </c:extLst>
        </c:ser>
        <c:ser>
          <c:idx val="2"/>
          <c:order val="2"/>
          <c:tx>
            <c:strRef>
              <c:f>'Q2.7'!$E$36</c:f>
              <c:strCache>
                <c:ptCount val="1"/>
                <c:pt idx="0">
                  <c:v>4-year public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'Q2.7'!$B$37:$B$41</c:f>
              <c:strCache>
                <c:ptCount val="5"/>
                <c:pt idx="0">
                  <c:v>Neutral</c:v>
                </c:pt>
                <c:pt idx="1">
                  <c:v>Very dissatisfied</c:v>
                </c:pt>
                <c:pt idx="2">
                  <c:v>Dissatisified</c:v>
                </c:pt>
                <c:pt idx="3">
                  <c:v>Satisfied</c:v>
                </c:pt>
                <c:pt idx="4">
                  <c:v>Very satisfied</c:v>
                </c:pt>
              </c:strCache>
            </c:strRef>
          </c:cat>
          <c:val>
            <c:numRef>
              <c:f>'Q2.7'!$E$37:$E$41</c:f>
              <c:numCache>
                <c:formatCode>0%</c:formatCode>
                <c:ptCount val="5"/>
                <c:pt idx="0">
                  <c:v>0.204051504961863</c:v>
                </c:pt>
                <c:pt idx="1">
                  <c:v>1.0251783810383001E-2</c:v>
                </c:pt>
                <c:pt idx="2">
                  <c:v>5.3281937723830601E-2</c:v>
                </c:pt>
                <c:pt idx="3">
                  <c:v>0.54203231362256998</c:v>
                </c:pt>
                <c:pt idx="4">
                  <c:v>0.19038245988135299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F0-7A46-9C80-A9414ADE9788}"/>
            </c:ext>
          </c:extLst>
        </c:ser>
        <c:ser>
          <c:idx val="3"/>
          <c:order val="3"/>
          <c:tx>
            <c:strRef>
              <c:f>'Q2.7'!$F$36</c:f>
              <c:strCache>
                <c:ptCount val="1"/>
                <c:pt idx="0">
                  <c:v>All U.S. institutions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'Q2.7'!$B$37:$B$41</c:f>
              <c:strCache>
                <c:ptCount val="5"/>
                <c:pt idx="0">
                  <c:v>Neutral</c:v>
                </c:pt>
                <c:pt idx="1">
                  <c:v>Very dissatisfied</c:v>
                </c:pt>
                <c:pt idx="2">
                  <c:v>Dissatisified</c:v>
                </c:pt>
                <c:pt idx="3">
                  <c:v>Satisfied</c:v>
                </c:pt>
                <c:pt idx="4">
                  <c:v>Very satisfied</c:v>
                </c:pt>
              </c:strCache>
            </c:strRef>
          </c:cat>
          <c:val>
            <c:numRef>
              <c:f>'Q2.7'!$F$37:$F$41</c:f>
              <c:numCache>
                <c:formatCode>0%</c:formatCode>
                <c:ptCount val="5"/>
                <c:pt idx="0">
                  <c:v>0.19900680879129401</c:v>
                </c:pt>
                <c:pt idx="1">
                  <c:v>9.6021415685437692E-3</c:v>
                </c:pt>
                <c:pt idx="2">
                  <c:v>4.6788617097631498E-2</c:v>
                </c:pt>
                <c:pt idx="3">
                  <c:v>0.544470524335124</c:v>
                </c:pt>
                <c:pt idx="4">
                  <c:v>0.20013190820740601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9F0-7A46-9C80-A9414ADE978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-769044560"/>
        <c:axId val="-769378160"/>
      </c:barChart>
      <c:catAx>
        <c:axId val="-7690445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9378160"/>
        <c:crosses val="autoZero"/>
        <c:auto val="1"/>
        <c:lblAlgn val="ctr"/>
        <c:lblOffset val="100"/>
        <c:noMultiLvlLbl val="0"/>
      </c:catAx>
      <c:valAx>
        <c:axId val="-7693781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769044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How</a:t>
            </a:r>
            <a:r>
              <a:rPr lang="en-US" sz="2000" b="1" baseline="0" dirty="0"/>
              <a:t> Many Internet Capable Device Do You Own?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770955184"/>
        <c:axId val="-770755168"/>
      </c:barChart>
      <c:catAx>
        <c:axId val="-770955184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70755168"/>
        <c:crosses val="autoZero"/>
        <c:auto val="1"/>
        <c:lblAlgn val="ctr"/>
        <c:lblOffset val="100"/>
        <c:noMultiLvlLbl val="0"/>
      </c:catAx>
      <c:valAx>
        <c:axId val="-7707551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70955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In the past 12 months, have you taken any course that was completely online?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Sheet3!$B$2</c:f>
              <c:strCache>
                <c:ptCount val="1"/>
                <c:pt idx="0">
                  <c:v>None of my courses have been completely online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Sheet3!$C$1:$F$1</c:f>
              <c:strCache>
                <c:ptCount val="4"/>
                <c:pt idx="1">
                  <c:v>Midwestern State University</c:v>
                </c:pt>
                <c:pt idx="2">
                  <c:v>4-year public</c:v>
                </c:pt>
                <c:pt idx="3">
                  <c:v>All U.S. institutions</c:v>
                </c:pt>
              </c:strCache>
            </c:strRef>
          </c:cat>
          <c:val>
            <c:numRef>
              <c:f>Sheet3!$C$2:$F$2</c:f>
              <c:numCache>
                <c:formatCode>0%</c:formatCode>
                <c:ptCount val="4"/>
                <c:pt idx="1">
                  <c:v>0.36920222634508298</c:v>
                </c:pt>
                <c:pt idx="2">
                  <c:v>0.40934339464444802</c:v>
                </c:pt>
                <c:pt idx="3">
                  <c:v>0.431569343065693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EC-9C4C-91D9-1D193F3FDA28}"/>
            </c:ext>
          </c:extLst>
        </c:ser>
        <c:ser>
          <c:idx val="1"/>
          <c:order val="1"/>
          <c:tx>
            <c:strRef>
              <c:f>Sheet3!$B$3</c:f>
              <c:strCache>
                <c:ptCount val="1"/>
                <c:pt idx="0">
                  <c:v>Some but not all of my courses have been completely online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Sheet3!$C$1:$F$1</c:f>
              <c:strCache>
                <c:ptCount val="4"/>
                <c:pt idx="1">
                  <c:v>Midwestern State University</c:v>
                </c:pt>
                <c:pt idx="2">
                  <c:v>4-year public</c:v>
                </c:pt>
                <c:pt idx="3">
                  <c:v>All U.S. institutions</c:v>
                </c:pt>
              </c:strCache>
            </c:strRef>
          </c:cat>
          <c:val>
            <c:numRef>
              <c:f>Sheet3!$C$3:$F$3</c:f>
              <c:numCache>
                <c:formatCode>0%</c:formatCode>
                <c:ptCount val="4"/>
                <c:pt idx="1">
                  <c:v>0.46567717996289398</c:v>
                </c:pt>
                <c:pt idx="2">
                  <c:v>0.52504847246240105</c:v>
                </c:pt>
                <c:pt idx="3">
                  <c:v>0.49724415313570702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EC-9C4C-91D9-1D193F3FDA28}"/>
            </c:ext>
          </c:extLst>
        </c:ser>
        <c:ser>
          <c:idx val="2"/>
          <c:order val="2"/>
          <c:tx>
            <c:strRef>
              <c:f>Sheet3!$B$4</c:f>
              <c:strCache>
                <c:ptCount val="1"/>
                <c:pt idx="0">
                  <c:v>All of my courses have been completely online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Sheet3!$C$1:$F$1</c:f>
              <c:strCache>
                <c:ptCount val="4"/>
                <c:pt idx="1">
                  <c:v>Midwestern State University</c:v>
                </c:pt>
                <c:pt idx="2">
                  <c:v>4-year public</c:v>
                </c:pt>
                <c:pt idx="3">
                  <c:v>All U.S. institutions</c:v>
                </c:pt>
              </c:strCache>
            </c:strRef>
          </c:cat>
          <c:val>
            <c:numRef>
              <c:f>Sheet3!$C$4:$F$4</c:f>
              <c:numCache>
                <c:formatCode>0%</c:formatCode>
                <c:ptCount val="4"/>
                <c:pt idx="1">
                  <c:v>0.16512059369202201</c:v>
                </c:pt>
                <c:pt idx="2">
                  <c:v>6.5608132893150997E-2</c:v>
                </c:pt>
                <c:pt idx="3">
                  <c:v>7.1186503798599698E-2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1EC-9C4C-91D9-1D193F3FDA2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-770976304"/>
        <c:axId val="-770973472"/>
      </c:barChart>
      <c:catAx>
        <c:axId val="-7709763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70973472"/>
        <c:crosses val="autoZero"/>
        <c:auto val="1"/>
        <c:lblAlgn val="ctr"/>
        <c:lblOffset val="100"/>
        <c:noMultiLvlLbl val="0"/>
      </c:catAx>
      <c:valAx>
        <c:axId val="-770973472"/>
        <c:scaling>
          <c:orientation val="minMax"/>
        </c:scaling>
        <c:delete val="1"/>
        <c:axPos val="l"/>
        <c:numFmt formatCode="0%" sourceLinked="0"/>
        <c:majorTickMark val="none"/>
        <c:minorTickMark val="none"/>
        <c:tickLblPos val="nextTo"/>
        <c:crossAx val="-770976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How</a:t>
            </a:r>
            <a:r>
              <a:rPr lang="en-US" sz="2000" b="1" baseline="0" dirty="0"/>
              <a:t> Many Internet Capable Device Do You Own?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769394832"/>
        <c:axId val="-769369536"/>
      </c:barChart>
      <c:catAx>
        <c:axId val="-769394832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9369536"/>
        <c:crosses val="autoZero"/>
        <c:auto val="1"/>
        <c:lblAlgn val="ctr"/>
        <c:lblOffset val="100"/>
        <c:noMultiLvlLbl val="0"/>
      </c:catAx>
      <c:valAx>
        <c:axId val="-7693695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9394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How</a:t>
            </a:r>
            <a:r>
              <a:rPr lang="en-US" sz="2000" b="1" baseline="0" dirty="0"/>
              <a:t> Many Internet Capable Device Do You Own?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771026400"/>
        <c:axId val="-786034848"/>
      </c:barChart>
      <c:catAx>
        <c:axId val="-771026400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86034848"/>
        <c:crosses val="autoZero"/>
        <c:auto val="1"/>
        <c:lblAlgn val="ctr"/>
        <c:lblOffset val="100"/>
        <c:noMultiLvlLbl val="0"/>
      </c:catAx>
      <c:valAx>
        <c:axId val="-7860348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71026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How</a:t>
            </a:r>
            <a:r>
              <a:rPr lang="en-US" sz="2000" b="1" baseline="0" dirty="0"/>
              <a:t> Many Internet Capable Device Do You Own?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786165520"/>
        <c:axId val="-785999936"/>
      </c:barChart>
      <c:catAx>
        <c:axId val="-786165520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85999936"/>
        <c:crosses val="autoZero"/>
        <c:auto val="1"/>
        <c:lblAlgn val="ctr"/>
        <c:lblOffset val="100"/>
        <c:noMultiLvlLbl val="0"/>
      </c:catAx>
      <c:valAx>
        <c:axId val="-7859999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86165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2000" dirty="0"/>
              <a:t>In</a:t>
            </a:r>
            <a:r>
              <a:rPr lang="en-US" sz="2000" baseline="0" dirty="0"/>
              <a:t> what type of learning environment do you most prefer to learn?</a:t>
            </a:r>
            <a:endParaRPr lang="en-US" sz="2000" dirty="0"/>
          </a:p>
        </c:rich>
      </c:tx>
      <c:layout>
        <c:manualLayout>
          <c:xMode val="edge"/>
          <c:yMode val="edge"/>
          <c:x val="0.121158382333991"/>
          <c:y val="2.64150943396226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'Q3.1'!$C$1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'Q3.1'!$B$2:$B$7</c:f>
              <c:strCache>
                <c:ptCount val="6"/>
                <c:pt idx="0">
                  <c:v>One that is completely face-to-face</c:v>
                </c:pt>
                <c:pt idx="1">
                  <c:v>One that is mostly but not completely face-to-face</c:v>
                </c:pt>
                <c:pt idx="2">
                  <c:v>About half online and half face-to-face</c:v>
                </c:pt>
                <c:pt idx="3">
                  <c:v>One that is mostly but not completely online</c:v>
                </c:pt>
                <c:pt idx="4">
                  <c:v>One that is completely online</c:v>
                </c:pt>
                <c:pt idx="5">
                  <c:v>No preference</c:v>
                </c:pt>
              </c:strCache>
            </c:strRef>
          </c:cat>
          <c:val>
            <c:numRef>
              <c:f>'Q3.1'!$C$2:$C$7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0-294F-DC43-BA1F-56005165A445}"/>
            </c:ext>
          </c:extLst>
        </c:ser>
        <c:ser>
          <c:idx val="1"/>
          <c:order val="1"/>
          <c:tx>
            <c:strRef>
              <c:f>'Q3.1'!$D$1</c:f>
              <c:strCache>
                <c:ptCount val="1"/>
                <c:pt idx="0">
                  <c:v>Midwestern State University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'Q3.1'!$B$2:$B$7</c:f>
              <c:strCache>
                <c:ptCount val="6"/>
                <c:pt idx="0">
                  <c:v>One that is completely face-to-face</c:v>
                </c:pt>
                <c:pt idx="1">
                  <c:v>One that is mostly but not completely face-to-face</c:v>
                </c:pt>
                <c:pt idx="2">
                  <c:v>About half online and half face-to-face</c:v>
                </c:pt>
                <c:pt idx="3">
                  <c:v>One that is mostly but not completely online</c:v>
                </c:pt>
                <c:pt idx="4">
                  <c:v>One that is completely online</c:v>
                </c:pt>
                <c:pt idx="5">
                  <c:v>No preference</c:v>
                </c:pt>
              </c:strCache>
            </c:strRef>
          </c:cat>
          <c:val>
            <c:numRef>
              <c:f>'Q3.1'!$D$2:$D$7</c:f>
              <c:numCache>
                <c:formatCode>0%</c:formatCode>
                <c:ptCount val="6"/>
                <c:pt idx="0">
                  <c:v>0.42271880819366903</c:v>
                </c:pt>
                <c:pt idx="1">
                  <c:v>0.229050279329609</c:v>
                </c:pt>
                <c:pt idx="2">
                  <c:v>0.17504655493482299</c:v>
                </c:pt>
                <c:pt idx="3">
                  <c:v>2.7932960893854698E-2</c:v>
                </c:pt>
                <c:pt idx="4">
                  <c:v>8.1936685288640607E-2</c:v>
                </c:pt>
                <c:pt idx="5">
                  <c:v>6.3314711359404099E-2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4F-DC43-BA1F-56005165A445}"/>
            </c:ext>
          </c:extLst>
        </c:ser>
        <c:ser>
          <c:idx val="2"/>
          <c:order val="2"/>
          <c:tx>
            <c:strRef>
              <c:f>'Q3.1'!$E$1</c:f>
              <c:strCache>
                <c:ptCount val="1"/>
                <c:pt idx="0">
                  <c:v>4-year public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'Q3.1'!$B$2:$B$7</c:f>
              <c:strCache>
                <c:ptCount val="6"/>
                <c:pt idx="0">
                  <c:v>One that is completely face-to-face</c:v>
                </c:pt>
                <c:pt idx="1">
                  <c:v>One that is mostly but not completely face-to-face</c:v>
                </c:pt>
                <c:pt idx="2">
                  <c:v>About half online and half face-to-face</c:v>
                </c:pt>
                <c:pt idx="3">
                  <c:v>One that is mostly but not completely online</c:v>
                </c:pt>
                <c:pt idx="4">
                  <c:v>One that is completely online</c:v>
                </c:pt>
                <c:pt idx="5">
                  <c:v>No preference</c:v>
                </c:pt>
              </c:strCache>
            </c:strRef>
          </c:cat>
          <c:val>
            <c:numRef>
              <c:f>'Q3.1'!$E$2:$E$7</c:f>
              <c:numCache>
                <c:formatCode>0%</c:formatCode>
                <c:ptCount val="6"/>
                <c:pt idx="0">
                  <c:v>0.34166491264996801</c:v>
                </c:pt>
                <c:pt idx="1">
                  <c:v>0.301199747421595</c:v>
                </c:pt>
                <c:pt idx="2">
                  <c:v>0.182593138286676</c:v>
                </c:pt>
                <c:pt idx="3">
                  <c:v>3.7413176173437201E-2</c:v>
                </c:pt>
                <c:pt idx="4">
                  <c:v>6.0539886339717901E-2</c:v>
                </c:pt>
                <c:pt idx="5">
                  <c:v>7.6589139128604503E-2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94F-DC43-BA1F-56005165A445}"/>
            </c:ext>
          </c:extLst>
        </c:ser>
        <c:ser>
          <c:idx val="3"/>
          <c:order val="3"/>
          <c:tx>
            <c:strRef>
              <c:f>'Q3.1'!$F$1</c:f>
              <c:strCache>
                <c:ptCount val="1"/>
                <c:pt idx="0">
                  <c:v>All U.S. institutions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'Q3.1'!$B$2:$B$7</c:f>
              <c:strCache>
                <c:ptCount val="6"/>
                <c:pt idx="0">
                  <c:v>One that is completely face-to-face</c:v>
                </c:pt>
                <c:pt idx="1">
                  <c:v>One that is mostly but not completely face-to-face</c:v>
                </c:pt>
                <c:pt idx="2">
                  <c:v>About half online and half face-to-face</c:v>
                </c:pt>
                <c:pt idx="3">
                  <c:v>One that is mostly but not completely online</c:v>
                </c:pt>
                <c:pt idx="4">
                  <c:v>One that is completely online</c:v>
                </c:pt>
                <c:pt idx="5">
                  <c:v>No preference</c:v>
                </c:pt>
              </c:strCache>
            </c:strRef>
          </c:cat>
          <c:val>
            <c:numRef>
              <c:f>'Q3.1'!$F$2:$F$7</c:f>
              <c:numCache>
                <c:formatCode>0%</c:formatCode>
                <c:ptCount val="6"/>
                <c:pt idx="0">
                  <c:v>0.35466571994469098</c:v>
                </c:pt>
                <c:pt idx="1">
                  <c:v>0.29513434732239602</c:v>
                </c:pt>
                <c:pt idx="2">
                  <c:v>0.17502522515789101</c:v>
                </c:pt>
                <c:pt idx="3">
                  <c:v>3.73892895848126E-2</c:v>
                </c:pt>
                <c:pt idx="4">
                  <c:v>6.2035203109234299E-2</c:v>
                </c:pt>
                <c:pt idx="5">
                  <c:v>7.5750214880974595E-2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94F-DC43-BA1F-56005165A4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-785436224"/>
        <c:axId val="-785433664"/>
      </c:barChart>
      <c:catAx>
        <c:axId val="-785436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85433664"/>
        <c:crosses val="autoZero"/>
        <c:auto val="1"/>
        <c:lblAlgn val="ctr"/>
        <c:lblOffset val="100"/>
        <c:noMultiLvlLbl val="0"/>
      </c:catAx>
      <c:valAx>
        <c:axId val="-785433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85436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How</a:t>
            </a:r>
            <a:r>
              <a:rPr lang="en-US" sz="2000" b="1" baseline="0" dirty="0"/>
              <a:t> Many Internet Capable Device Do You Own?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785441344"/>
        <c:axId val="-785439024"/>
      </c:barChart>
      <c:catAx>
        <c:axId val="-785441344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85439024"/>
        <c:crosses val="autoZero"/>
        <c:auto val="1"/>
        <c:lblAlgn val="ctr"/>
        <c:lblOffset val="100"/>
        <c:noMultiLvlLbl val="0"/>
      </c:catAx>
      <c:valAx>
        <c:axId val="-785439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85441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In</a:t>
            </a:r>
            <a:r>
              <a:rPr lang="en-US" sz="2000" b="1" baseline="0" dirty="0"/>
              <a:t> a typical day, approximately how much time do you spend actively engaged in - Social Media?</a:t>
            </a:r>
            <a:endParaRPr lang="en-US" sz="2000" b="1" dirty="0"/>
          </a:p>
        </c:rich>
      </c:tx>
      <c:layout>
        <c:manualLayout>
          <c:xMode val="edge"/>
          <c:yMode val="edge"/>
          <c:x val="0.123108008681727"/>
          <c:y val="2.00597329883690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'Q3.2'!$C$36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'Q3.2'!$B$37:$B$42</c:f>
              <c:strCache>
                <c:ptCount val="6"/>
                <c:pt idx="0">
                  <c:v>None</c:v>
                </c:pt>
                <c:pt idx="1">
                  <c:v>Less than 1 hour</c:v>
                </c:pt>
                <c:pt idx="2">
                  <c:v>1-2 hours</c:v>
                </c:pt>
                <c:pt idx="3">
                  <c:v>3-4 hours</c:v>
                </c:pt>
                <c:pt idx="4">
                  <c:v>5-8 hours</c:v>
                </c:pt>
                <c:pt idx="5">
                  <c:v>More than 8 hours</c:v>
                </c:pt>
              </c:strCache>
            </c:strRef>
          </c:cat>
          <c:val>
            <c:numRef>
              <c:f>'Q3.2'!$C$37:$C$42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0-7353-B94C-BE27-567A13EB5062}"/>
            </c:ext>
          </c:extLst>
        </c:ser>
        <c:ser>
          <c:idx val="1"/>
          <c:order val="1"/>
          <c:tx>
            <c:strRef>
              <c:f>'Q3.2'!$D$36</c:f>
              <c:strCache>
                <c:ptCount val="1"/>
                <c:pt idx="0">
                  <c:v>Midwestern State University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'Q3.2'!$B$37:$B$42</c:f>
              <c:strCache>
                <c:ptCount val="6"/>
                <c:pt idx="0">
                  <c:v>None</c:v>
                </c:pt>
                <c:pt idx="1">
                  <c:v>Less than 1 hour</c:v>
                </c:pt>
                <c:pt idx="2">
                  <c:v>1-2 hours</c:v>
                </c:pt>
                <c:pt idx="3">
                  <c:v>3-4 hours</c:v>
                </c:pt>
                <c:pt idx="4">
                  <c:v>5-8 hours</c:v>
                </c:pt>
                <c:pt idx="5">
                  <c:v>More than 8 hours</c:v>
                </c:pt>
              </c:strCache>
            </c:strRef>
          </c:cat>
          <c:val>
            <c:numRef>
              <c:f>'Q3.2'!$D$37:$D$42</c:f>
              <c:numCache>
                <c:formatCode>0%</c:formatCode>
                <c:ptCount val="6"/>
                <c:pt idx="0">
                  <c:v>8.9552238805970102E-2</c:v>
                </c:pt>
                <c:pt idx="1">
                  <c:v>0.19029850746268701</c:v>
                </c:pt>
                <c:pt idx="2">
                  <c:v>0.32649253731343297</c:v>
                </c:pt>
                <c:pt idx="3">
                  <c:v>0.23694029850746301</c:v>
                </c:pt>
                <c:pt idx="4">
                  <c:v>9.7014925373134303E-2</c:v>
                </c:pt>
                <c:pt idx="5">
                  <c:v>5.9701492537313397E-2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53-B94C-BE27-567A13EB5062}"/>
            </c:ext>
          </c:extLst>
        </c:ser>
        <c:ser>
          <c:idx val="2"/>
          <c:order val="2"/>
          <c:tx>
            <c:strRef>
              <c:f>'Q3.2'!$E$36</c:f>
              <c:strCache>
                <c:ptCount val="1"/>
                <c:pt idx="0">
                  <c:v>4-year public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'Q3.2'!$B$37:$B$42</c:f>
              <c:strCache>
                <c:ptCount val="6"/>
                <c:pt idx="0">
                  <c:v>None</c:v>
                </c:pt>
                <c:pt idx="1">
                  <c:v>Less than 1 hour</c:v>
                </c:pt>
                <c:pt idx="2">
                  <c:v>1-2 hours</c:v>
                </c:pt>
                <c:pt idx="3">
                  <c:v>3-4 hours</c:v>
                </c:pt>
                <c:pt idx="4">
                  <c:v>5-8 hours</c:v>
                </c:pt>
                <c:pt idx="5">
                  <c:v>More than 8 hours</c:v>
                </c:pt>
              </c:strCache>
            </c:strRef>
          </c:cat>
          <c:val>
            <c:numRef>
              <c:f>'Q3.2'!$E$37:$E$42</c:f>
              <c:numCache>
                <c:formatCode>0%</c:formatCode>
                <c:ptCount val="6"/>
                <c:pt idx="0">
                  <c:v>5.9862714840632103E-2</c:v>
                </c:pt>
                <c:pt idx="1">
                  <c:v>0.21845900069174701</c:v>
                </c:pt>
                <c:pt idx="2">
                  <c:v>0.36651944873091002</c:v>
                </c:pt>
                <c:pt idx="3">
                  <c:v>0.24453253871122199</c:v>
                </c:pt>
                <c:pt idx="4">
                  <c:v>7.7316021923056505E-2</c:v>
                </c:pt>
                <c:pt idx="5">
                  <c:v>3.3310275102431799E-2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353-B94C-BE27-567A13EB5062}"/>
            </c:ext>
          </c:extLst>
        </c:ser>
        <c:ser>
          <c:idx val="3"/>
          <c:order val="3"/>
          <c:tx>
            <c:strRef>
              <c:f>'Q3.2'!$F$36</c:f>
              <c:strCache>
                <c:ptCount val="1"/>
                <c:pt idx="0">
                  <c:v>All U.S. institutions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'Q3.2'!$B$37:$B$42</c:f>
              <c:strCache>
                <c:ptCount val="6"/>
                <c:pt idx="0">
                  <c:v>None</c:v>
                </c:pt>
                <c:pt idx="1">
                  <c:v>Less than 1 hour</c:v>
                </c:pt>
                <c:pt idx="2">
                  <c:v>1-2 hours</c:v>
                </c:pt>
                <c:pt idx="3">
                  <c:v>3-4 hours</c:v>
                </c:pt>
                <c:pt idx="4">
                  <c:v>5-8 hours</c:v>
                </c:pt>
                <c:pt idx="5">
                  <c:v>More than 8 hours</c:v>
                </c:pt>
              </c:strCache>
            </c:strRef>
          </c:cat>
          <c:val>
            <c:numRef>
              <c:f>'Q3.2'!$F$37:$F$42</c:f>
              <c:numCache>
                <c:formatCode>0%</c:formatCode>
                <c:ptCount val="6"/>
                <c:pt idx="0">
                  <c:v>6.3007708690653405E-2</c:v>
                </c:pt>
                <c:pt idx="1">
                  <c:v>0.22783044650093301</c:v>
                </c:pt>
                <c:pt idx="2">
                  <c:v>0.36930094049795498</c:v>
                </c:pt>
                <c:pt idx="3">
                  <c:v>0.23719773074240899</c:v>
                </c:pt>
                <c:pt idx="4">
                  <c:v>7.2224211696854307E-2</c:v>
                </c:pt>
                <c:pt idx="5">
                  <c:v>3.0438961871195099E-2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353-B94C-BE27-567A13EB50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765442128"/>
        <c:axId val="-764461248"/>
      </c:barChart>
      <c:catAx>
        <c:axId val="-765442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4461248"/>
        <c:crosses val="autoZero"/>
        <c:auto val="1"/>
        <c:lblAlgn val="ctr"/>
        <c:lblOffset val="100"/>
        <c:noMultiLvlLbl val="0"/>
      </c:catAx>
      <c:valAx>
        <c:axId val="-764461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5442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How</a:t>
            </a:r>
            <a:r>
              <a:rPr lang="en-US" sz="2000" b="1" baseline="0" dirty="0"/>
              <a:t> Many Internet Capable Device Do You Own?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764450480"/>
        <c:axId val="-764448160"/>
      </c:barChart>
      <c:catAx>
        <c:axId val="-764450480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4448160"/>
        <c:crosses val="autoZero"/>
        <c:auto val="1"/>
        <c:lblAlgn val="ctr"/>
        <c:lblOffset val="100"/>
        <c:noMultiLvlLbl val="0"/>
      </c:catAx>
      <c:valAx>
        <c:axId val="-7644481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4450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In</a:t>
            </a:r>
            <a:r>
              <a:rPr lang="en-US" sz="2000" baseline="0" dirty="0"/>
              <a:t> a typical day, approximately how much time do you spend actively engaged in - online research/Homework?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1245166229221399"/>
          <c:y val="0.199490740740741"/>
          <c:w val="0.37509689413823299"/>
          <c:h val="0.62516149023038803"/>
        </c:manualLayout>
      </c:layout>
      <c:pieChart>
        <c:varyColors val="1"/>
        <c:ser>
          <c:idx val="1"/>
          <c:order val="0"/>
          <c:tx>
            <c:strRef>
              <c:f>'Q3.2'!$D$1</c:f>
              <c:strCache>
                <c:ptCount val="1"/>
                <c:pt idx="0">
                  <c:v>Midwestern State University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384-DF4C-B7BA-2C77A95FC2C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384-DF4C-B7BA-2C77A95FC2C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384-DF4C-B7BA-2C77A95FC2C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384-DF4C-B7BA-2C77A95FC2C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384-DF4C-B7BA-2C77A95FC2C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8384-DF4C-B7BA-2C77A95FC2C9}"/>
              </c:ext>
            </c:extLst>
          </c:dPt>
          <c:dLbls>
            <c:dLbl>
              <c:idx val="0"/>
              <c:layout>
                <c:manualLayout>
                  <c:x val="1.7222527635173401E-2"/>
                  <c:y val="9.9764699696344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384-DF4C-B7BA-2C77A95FC2C9}"/>
                </c:ext>
              </c:extLst>
            </c:dLbl>
            <c:dLbl>
              <c:idx val="1"/>
              <c:layout>
                <c:manualLayout>
                  <c:x val="-2.0437426524692E-2"/>
                  <c:y val="0.1253227820645959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384-DF4C-B7BA-2C77A95FC2C9}"/>
                </c:ext>
              </c:extLst>
            </c:dLbl>
            <c:dLbl>
              <c:idx val="5"/>
              <c:layout>
                <c:manualLayout>
                  <c:x val="1.1255867452658601E-2"/>
                  <c:y val="0.1029208786297370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384-DF4C-B7BA-2C77A95FC2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'Q3.2'!$B$2:$B$7</c:f>
              <c:strCache>
                <c:ptCount val="6"/>
                <c:pt idx="0">
                  <c:v>None</c:v>
                </c:pt>
                <c:pt idx="1">
                  <c:v>Less than 1 hour</c:v>
                </c:pt>
                <c:pt idx="2">
                  <c:v>1-2 hours</c:v>
                </c:pt>
                <c:pt idx="3">
                  <c:v>3-4 hours</c:v>
                </c:pt>
                <c:pt idx="4">
                  <c:v>5-8 hours</c:v>
                </c:pt>
                <c:pt idx="5">
                  <c:v>More than 8 hours</c:v>
                </c:pt>
              </c:strCache>
            </c:strRef>
          </c:cat>
          <c:val>
            <c:numRef>
              <c:f>'Q3.2'!$D$2:$D$7</c:f>
              <c:numCache>
                <c:formatCode>0%</c:formatCode>
                <c:ptCount val="6"/>
                <c:pt idx="0">
                  <c:v>5.5970149253731297E-3</c:v>
                </c:pt>
                <c:pt idx="1">
                  <c:v>9.1417910447761194E-2</c:v>
                </c:pt>
                <c:pt idx="2">
                  <c:v>0.32462686567164201</c:v>
                </c:pt>
                <c:pt idx="3">
                  <c:v>0.39738805970149199</c:v>
                </c:pt>
                <c:pt idx="4">
                  <c:v>0.13992537313432801</c:v>
                </c:pt>
                <c:pt idx="5">
                  <c:v>4.1044776119402999E-2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384-DF4C-B7BA-2C77A95FC2C9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8.0141525813444997E-2"/>
          <c:y val="0.86974446337308298"/>
          <c:w val="0.78177863105457701"/>
          <c:h val="0.1302554125642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How</a:t>
            </a:r>
            <a:r>
              <a:rPr lang="en-US" sz="2000" b="1" baseline="0" dirty="0"/>
              <a:t> Many Internet Capable Device Do You Own?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918090096"/>
        <c:axId val="-768771600"/>
      </c:barChart>
      <c:catAx>
        <c:axId val="-918090096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8771600"/>
        <c:crosses val="autoZero"/>
        <c:auto val="1"/>
        <c:lblAlgn val="ctr"/>
        <c:lblOffset val="100"/>
        <c:noMultiLvlLbl val="0"/>
      </c:catAx>
      <c:valAx>
        <c:axId val="-7687716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918090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In</a:t>
            </a:r>
            <a:r>
              <a:rPr lang="en-US" sz="2000" baseline="0" dirty="0"/>
              <a:t> a typical day, approximately how much time do you spend actively engaged in - online research/Homework?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1245166229221399"/>
          <c:y val="0.199490740740741"/>
          <c:w val="0.37509689413823299"/>
          <c:h val="0.62516149023038803"/>
        </c:manualLayout>
      </c:layout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8.0141525813444997E-2"/>
          <c:y val="0.86974446337308298"/>
          <c:w val="0.78177863105457701"/>
          <c:h val="0.1302554125642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In</a:t>
            </a:r>
            <a:r>
              <a:rPr lang="en-US" sz="2000" baseline="0" dirty="0"/>
              <a:t> a typical day, approximately how much time do you spend actively engaged in - steaming video?</a:t>
            </a:r>
          </a:p>
          <a:p>
            <a:pPr>
              <a:defRPr sz="2000"/>
            </a:pPr>
            <a:endParaRPr lang="en-US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1"/>
          <c:order val="0"/>
          <c:tx>
            <c:strRef>
              <c:f>'Q3.2'!$D$65</c:f>
              <c:strCache>
                <c:ptCount val="1"/>
                <c:pt idx="0">
                  <c:v>Midwestern State University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464-494F-853C-B4478D1638A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464-494F-853C-B4478D1638A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464-494F-853C-B4478D1638A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464-494F-853C-B4478D1638A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A464-494F-853C-B4478D1638A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A464-494F-853C-B4478D1638A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'Q3.2'!$B$66:$B$71</c:f>
              <c:strCache>
                <c:ptCount val="6"/>
                <c:pt idx="0">
                  <c:v>None</c:v>
                </c:pt>
                <c:pt idx="1">
                  <c:v>Less than 1 hour</c:v>
                </c:pt>
                <c:pt idx="2">
                  <c:v>1-2 hours</c:v>
                </c:pt>
                <c:pt idx="3">
                  <c:v>3-4 hours</c:v>
                </c:pt>
                <c:pt idx="4">
                  <c:v>5-8 hours</c:v>
                </c:pt>
                <c:pt idx="5">
                  <c:v>More than 8 hours</c:v>
                </c:pt>
              </c:strCache>
            </c:strRef>
          </c:cat>
          <c:val>
            <c:numRef>
              <c:f>'Q3.2'!$D$66:$D$71</c:f>
              <c:numCache>
                <c:formatCode>0%</c:formatCode>
                <c:ptCount val="6"/>
                <c:pt idx="0">
                  <c:v>0.129455909943715</c:v>
                </c:pt>
                <c:pt idx="1">
                  <c:v>0.18949343339587199</c:v>
                </c:pt>
                <c:pt idx="2">
                  <c:v>0.35459662288930599</c:v>
                </c:pt>
                <c:pt idx="3">
                  <c:v>0.23452157598499099</c:v>
                </c:pt>
                <c:pt idx="4">
                  <c:v>5.8161350844277697E-2</c:v>
                </c:pt>
                <c:pt idx="5">
                  <c:v>3.3771106941838602E-2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464-494F-853C-B4478D1638A9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Which of these devices</a:t>
            </a:r>
            <a:r>
              <a:rPr lang="en-US" sz="2000" baseline="0" dirty="0"/>
              <a:t> do you have access to?</a:t>
            </a:r>
            <a:endParaRPr lang="en-US" sz="2000" dirty="0"/>
          </a:p>
        </c:rich>
      </c:tx>
      <c:layout>
        <c:manualLayout>
          <c:xMode val="edge"/>
          <c:yMode val="edge"/>
          <c:x val="0.25665632128628701"/>
          <c:y val="2.69311224494713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'Q1.2A'!$B$1</c:f>
              <c:strCache>
                <c:ptCount val="1"/>
                <c:pt idx="0">
                  <c:v>Midwestern State University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'Q1.2A'!$A$2:$A$12</c:f>
              <c:strCache>
                <c:ptCount val="11"/>
                <c:pt idx="0">
                  <c:v> Desktop</c:v>
                </c:pt>
                <c:pt idx="1">
                  <c:v> Laptop</c:v>
                </c:pt>
                <c:pt idx="2">
                  <c:v> Hybrid (ex - Surface)</c:v>
                </c:pt>
                <c:pt idx="3">
                  <c:v>Tablet</c:v>
                </c:pt>
                <c:pt idx="4">
                  <c:v> Smartphone</c:v>
                </c:pt>
                <c:pt idx="5">
                  <c:v> Smartwatch</c:v>
                </c:pt>
                <c:pt idx="6">
                  <c:v> AR/VR</c:v>
                </c:pt>
                <c:pt idx="7">
                  <c:v>3D printer</c:v>
                </c:pt>
                <c:pt idx="8">
                  <c:v> Gaming device</c:v>
                </c:pt>
                <c:pt idx="9">
                  <c:v> Streaming media device</c:v>
                </c:pt>
                <c:pt idx="10">
                  <c:v> Voice-controlled assistant</c:v>
                </c:pt>
              </c:strCache>
            </c:strRef>
          </c:cat>
          <c:val>
            <c:numRef>
              <c:f>'Q1.2A'!$B$2:$B$12</c:f>
              <c:numCache>
                <c:formatCode>0%</c:formatCode>
                <c:ptCount val="11"/>
                <c:pt idx="0">
                  <c:v>0.32156133828996297</c:v>
                </c:pt>
                <c:pt idx="1">
                  <c:v>0.91635687732341997</c:v>
                </c:pt>
                <c:pt idx="2">
                  <c:v>8.1784386617100399E-2</c:v>
                </c:pt>
                <c:pt idx="3">
                  <c:v>0.42379182156133799</c:v>
                </c:pt>
                <c:pt idx="4">
                  <c:v>0.97955390334572501</c:v>
                </c:pt>
                <c:pt idx="5">
                  <c:v>0.262081784386617</c:v>
                </c:pt>
                <c:pt idx="6">
                  <c:v>2.7881040892193301E-2</c:v>
                </c:pt>
                <c:pt idx="7">
                  <c:v>2.4163568773234199E-2</c:v>
                </c:pt>
                <c:pt idx="8">
                  <c:v>0.39962825278810399</c:v>
                </c:pt>
                <c:pt idx="9">
                  <c:v>0.37174721189591098</c:v>
                </c:pt>
                <c:pt idx="10">
                  <c:v>0.105947955390335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80-B449-B46E-66E1DFDE4969}"/>
            </c:ext>
          </c:extLst>
        </c:ser>
        <c:ser>
          <c:idx val="1"/>
          <c:order val="1"/>
          <c:tx>
            <c:strRef>
              <c:f>'Q1.2A'!$C$1</c:f>
              <c:strCache>
                <c:ptCount val="1"/>
                <c:pt idx="0">
                  <c:v>4-year public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'Q1.2A'!$A$2:$A$12</c:f>
              <c:strCache>
                <c:ptCount val="11"/>
                <c:pt idx="0">
                  <c:v> Desktop</c:v>
                </c:pt>
                <c:pt idx="1">
                  <c:v> Laptop</c:v>
                </c:pt>
                <c:pt idx="2">
                  <c:v> Hybrid (ex - Surface)</c:v>
                </c:pt>
                <c:pt idx="3">
                  <c:v>Tablet</c:v>
                </c:pt>
                <c:pt idx="4">
                  <c:v> Smartphone</c:v>
                </c:pt>
                <c:pt idx="5">
                  <c:v> Smartwatch</c:v>
                </c:pt>
                <c:pt idx="6">
                  <c:v> AR/VR</c:v>
                </c:pt>
                <c:pt idx="7">
                  <c:v>3D printer</c:v>
                </c:pt>
                <c:pt idx="8">
                  <c:v> Gaming device</c:v>
                </c:pt>
                <c:pt idx="9">
                  <c:v> Streaming media device</c:v>
                </c:pt>
                <c:pt idx="10">
                  <c:v> Voice-controlled assistant</c:v>
                </c:pt>
              </c:strCache>
            </c:strRef>
          </c:cat>
          <c:val>
            <c:numRef>
              <c:f>'Q1.2A'!$C$2:$C$12</c:f>
              <c:numCache>
                <c:formatCode>0%</c:formatCode>
                <c:ptCount val="11"/>
                <c:pt idx="0">
                  <c:v>0.346791296834498</c:v>
                </c:pt>
                <c:pt idx="1">
                  <c:v>0.90982640798051995</c:v>
                </c:pt>
                <c:pt idx="2">
                  <c:v>0.11297881810803</c:v>
                </c:pt>
                <c:pt idx="3">
                  <c:v>0.38514911109365602</c:v>
                </c:pt>
                <c:pt idx="4">
                  <c:v>0.94896970649071799</c:v>
                </c:pt>
                <c:pt idx="5">
                  <c:v>0.189668263817977</c:v>
                </c:pt>
                <c:pt idx="6">
                  <c:v>3.6970125415652103E-2</c:v>
                </c:pt>
                <c:pt idx="7">
                  <c:v>2.9926949964653199E-2</c:v>
                </c:pt>
                <c:pt idx="8">
                  <c:v>0.37090566334144998</c:v>
                </c:pt>
                <c:pt idx="9">
                  <c:v>0.302908910009688</c:v>
                </c:pt>
                <c:pt idx="10">
                  <c:v>0.123111564946456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80-B449-B46E-66E1DFDE4969}"/>
            </c:ext>
          </c:extLst>
        </c:ser>
        <c:ser>
          <c:idx val="2"/>
          <c:order val="2"/>
          <c:tx>
            <c:strRef>
              <c:f>'Q1.2A'!$D$1</c:f>
              <c:strCache>
                <c:ptCount val="1"/>
                <c:pt idx="0">
                  <c:v>All U.S. institutions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'Q1.2A'!$A$2:$A$12</c:f>
              <c:strCache>
                <c:ptCount val="11"/>
                <c:pt idx="0">
                  <c:v> Desktop</c:v>
                </c:pt>
                <c:pt idx="1">
                  <c:v> Laptop</c:v>
                </c:pt>
                <c:pt idx="2">
                  <c:v> Hybrid (ex - Surface)</c:v>
                </c:pt>
                <c:pt idx="3">
                  <c:v>Tablet</c:v>
                </c:pt>
                <c:pt idx="4">
                  <c:v> Smartphone</c:v>
                </c:pt>
                <c:pt idx="5">
                  <c:v> Smartwatch</c:v>
                </c:pt>
                <c:pt idx="6">
                  <c:v> AR/VR</c:v>
                </c:pt>
                <c:pt idx="7">
                  <c:v>3D printer</c:v>
                </c:pt>
                <c:pt idx="8">
                  <c:v> Gaming device</c:v>
                </c:pt>
                <c:pt idx="9">
                  <c:v> Streaming media device</c:v>
                </c:pt>
                <c:pt idx="10">
                  <c:v> Voice-controlled assistant</c:v>
                </c:pt>
              </c:strCache>
            </c:strRef>
          </c:cat>
          <c:val>
            <c:numRef>
              <c:f>'Q1.2A'!$D$2:$D$12</c:f>
              <c:numCache>
                <c:formatCode>0%</c:formatCode>
                <c:ptCount val="11"/>
                <c:pt idx="0">
                  <c:v>0.35029583596918801</c:v>
                </c:pt>
                <c:pt idx="1">
                  <c:v>0.91463550775871705</c:v>
                </c:pt>
                <c:pt idx="2">
                  <c:v>0.107840583485283</c:v>
                </c:pt>
                <c:pt idx="3">
                  <c:v>0.39774122725412098</c:v>
                </c:pt>
                <c:pt idx="4">
                  <c:v>0.95467569679604103</c:v>
                </c:pt>
                <c:pt idx="5">
                  <c:v>0.19171659286272499</c:v>
                </c:pt>
                <c:pt idx="6">
                  <c:v>3.8458675994492597E-2</c:v>
                </c:pt>
                <c:pt idx="7">
                  <c:v>3.1202322033267602E-2</c:v>
                </c:pt>
                <c:pt idx="8">
                  <c:v>0.37595355933464802</c:v>
                </c:pt>
                <c:pt idx="9">
                  <c:v>0.30392959476053999</c:v>
                </c:pt>
                <c:pt idx="10">
                  <c:v>0.12693037621404399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180-B449-B46E-66E1DFDE49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-769400496"/>
        <c:axId val="-917657920"/>
      </c:barChart>
      <c:catAx>
        <c:axId val="-769400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917657920"/>
        <c:crosses val="autoZero"/>
        <c:auto val="1"/>
        <c:lblAlgn val="ctr"/>
        <c:lblOffset val="100"/>
        <c:noMultiLvlLbl val="0"/>
      </c:catAx>
      <c:valAx>
        <c:axId val="-917657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9400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How</a:t>
            </a:r>
            <a:r>
              <a:rPr lang="en-US" sz="2000" b="1" baseline="0" dirty="0"/>
              <a:t> Many Internet Capable Device Do You Own?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764901456"/>
        <c:axId val="-764899408"/>
      </c:barChart>
      <c:catAx>
        <c:axId val="-764901456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4899408"/>
        <c:crosses val="autoZero"/>
        <c:auto val="1"/>
        <c:lblAlgn val="ctr"/>
        <c:lblOffset val="100"/>
        <c:noMultiLvlLbl val="0"/>
      </c:catAx>
      <c:valAx>
        <c:axId val="-7648994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4901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800" dirty="0"/>
              <a:t>My</a:t>
            </a:r>
            <a:r>
              <a:rPr lang="en-US" sz="1800" baseline="0" dirty="0"/>
              <a:t> instructors typically - use technology to engage me in the learning process.</a:t>
            </a:r>
            <a:endParaRPr lang="en-US" sz="1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'Q3.3'!$C$1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'Q3.3'!$B$2:$B$6</c:f>
              <c:strCache>
                <c:ptCount val="5"/>
                <c:pt idx="0">
                  <c:v>Neutral</c:v>
                </c:pt>
                <c:pt idx="1">
                  <c:v>Strongly disagree</c:v>
                </c:pt>
                <c:pt idx="2">
                  <c:v>Disagree</c:v>
                </c:pt>
                <c:pt idx="3">
                  <c:v>Agree</c:v>
                </c:pt>
                <c:pt idx="4">
                  <c:v>Strongly Agree</c:v>
                </c:pt>
              </c:strCache>
            </c:strRef>
          </c:cat>
          <c:val>
            <c:numRef>
              <c:f>'Q3.3'!$C$2:$C$6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0-66BE-3E4E-B0D2-02C71207454F}"/>
            </c:ext>
          </c:extLst>
        </c:ser>
        <c:ser>
          <c:idx val="1"/>
          <c:order val="1"/>
          <c:tx>
            <c:strRef>
              <c:f>'Q3.3'!$D$1</c:f>
              <c:strCache>
                <c:ptCount val="1"/>
                <c:pt idx="0">
                  <c:v>Midwestern State University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'Q3.3'!$B$2:$B$6</c:f>
              <c:strCache>
                <c:ptCount val="5"/>
                <c:pt idx="0">
                  <c:v>Neutral</c:v>
                </c:pt>
                <c:pt idx="1">
                  <c:v>Strongly disagree</c:v>
                </c:pt>
                <c:pt idx="2">
                  <c:v>Disagree</c:v>
                </c:pt>
                <c:pt idx="3">
                  <c:v>Agree</c:v>
                </c:pt>
                <c:pt idx="4">
                  <c:v>Strongly Agree</c:v>
                </c:pt>
              </c:strCache>
            </c:strRef>
          </c:cat>
          <c:val>
            <c:numRef>
              <c:f>'Q3.3'!$D$2:$D$6</c:f>
              <c:numCache>
                <c:formatCode>0%</c:formatCode>
                <c:ptCount val="5"/>
                <c:pt idx="0">
                  <c:v>0.26966292134831499</c:v>
                </c:pt>
                <c:pt idx="1">
                  <c:v>7.4906367041198504E-2</c:v>
                </c:pt>
                <c:pt idx="2">
                  <c:v>0.108614232209738</c:v>
                </c:pt>
                <c:pt idx="3">
                  <c:v>0.40449438202247201</c:v>
                </c:pt>
                <c:pt idx="4">
                  <c:v>0.142322097378277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BE-3E4E-B0D2-02C71207454F}"/>
            </c:ext>
          </c:extLst>
        </c:ser>
        <c:ser>
          <c:idx val="2"/>
          <c:order val="2"/>
          <c:tx>
            <c:strRef>
              <c:f>'Q3.3'!$E$1</c:f>
              <c:strCache>
                <c:ptCount val="1"/>
                <c:pt idx="0">
                  <c:v>4-year public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'Q3.3'!$B$2:$B$6</c:f>
              <c:strCache>
                <c:ptCount val="5"/>
                <c:pt idx="0">
                  <c:v>Neutral</c:v>
                </c:pt>
                <c:pt idx="1">
                  <c:v>Strongly disagree</c:v>
                </c:pt>
                <c:pt idx="2">
                  <c:v>Disagree</c:v>
                </c:pt>
                <c:pt idx="3">
                  <c:v>Agree</c:v>
                </c:pt>
                <c:pt idx="4">
                  <c:v>Strongly Agree</c:v>
                </c:pt>
              </c:strCache>
            </c:strRef>
          </c:cat>
          <c:val>
            <c:numRef>
              <c:f>'Q3.3'!$E$2:$E$6</c:f>
              <c:numCache>
                <c:formatCode>0%</c:formatCode>
                <c:ptCount val="5"/>
                <c:pt idx="0">
                  <c:v>0.25774217745392197</c:v>
                </c:pt>
                <c:pt idx="1">
                  <c:v>3.5522931847406798E-2</c:v>
                </c:pt>
                <c:pt idx="2">
                  <c:v>8.3985212173167595E-2</c:v>
                </c:pt>
                <c:pt idx="3">
                  <c:v>0.46088726960994397</c:v>
                </c:pt>
                <c:pt idx="4">
                  <c:v>0.161862408915559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6BE-3E4E-B0D2-02C71207454F}"/>
            </c:ext>
          </c:extLst>
        </c:ser>
        <c:ser>
          <c:idx val="3"/>
          <c:order val="3"/>
          <c:tx>
            <c:strRef>
              <c:f>'Q3.3'!$F$1</c:f>
              <c:strCache>
                <c:ptCount val="1"/>
                <c:pt idx="0">
                  <c:v>All U.S. institutions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'Q3.3'!$B$2:$B$6</c:f>
              <c:strCache>
                <c:ptCount val="5"/>
                <c:pt idx="0">
                  <c:v>Neutral</c:v>
                </c:pt>
                <c:pt idx="1">
                  <c:v>Strongly disagree</c:v>
                </c:pt>
                <c:pt idx="2">
                  <c:v>Disagree</c:v>
                </c:pt>
                <c:pt idx="3">
                  <c:v>Agree</c:v>
                </c:pt>
                <c:pt idx="4">
                  <c:v>Strongly Agree</c:v>
                </c:pt>
              </c:strCache>
            </c:strRef>
          </c:cat>
          <c:val>
            <c:numRef>
              <c:f>'Q3.3'!$F$2:$F$6</c:f>
              <c:numCache>
                <c:formatCode>0%</c:formatCode>
                <c:ptCount val="5"/>
                <c:pt idx="0">
                  <c:v>0.256560871624822</c:v>
                </c:pt>
                <c:pt idx="1">
                  <c:v>3.4978683088583602E-2</c:v>
                </c:pt>
                <c:pt idx="2">
                  <c:v>8.3789673140691606E-2</c:v>
                </c:pt>
                <c:pt idx="3">
                  <c:v>0.46222643297015598</c:v>
                </c:pt>
                <c:pt idx="4">
                  <c:v>0.16244433917574599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6BE-3E4E-B0D2-02C7120745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-769428880"/>
        <c:axId val="-769425136"/>
      </c:barChart>
      <c:catAx>
        <c:axId val="-769428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9425136"/>
        <c:crosses val="autoZero"/>
        <c:auto val="1"/>
        <c:lblAlgn val="ctr"/>
        <c:lblOffset val="100"/>
        <c:noMultiLvlLbl val="0"/>
      </c:catAx>
      <c:valAx>
        <c:axId val="-7694251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9428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How</a:t>
            </a:r>
            <a:r>
              <a:rPr lang="en-US" sz="2000" b="1" baseline="0" dirty="0"/>
              <a:t> Many Internet Capable Device Do You Own?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764662304"/>
        <c:axId val="-764658976"/>
      </c:barChart>
      <c:catAx>
        <c:axId val="-764662304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4658976"/>
        <c:crosses val="autoZero"/>
        <c:auto val="1"/>
        <c:lblAlgn val="ctr"/>
        <c:lblOffset val="100"/>
        <c:noMultiLvlLbl val="0"/>
      </c:catAx>
      <c:valAx>
        <c:axId val="-7646589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4662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800" dirty="0"/>
              <a:t>My</a:t>
            </a:r>
            <a:r>
              <a:rPr lang="en-US" sz="1800" baseline="0" dirty="0"/>
              <a:t> instructors typically - encourage me to use my own technology devices during class to deepen learning.</a:t>
            </a:r>
            <a:endParaRPr lang="en-US" sz="1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'Q3.3'!$C$63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'Q3.3'!$B$64:$B$68</c:f>
              <c:strCache>
                <c:ptCount val="5"/>
                <c:pt idx="0">
                  <c:v>Neutral</c:v>
                </c:pt>
                <c:pt idx="1">
                  <c:v>Strongly disagree</c:v>
                </c:pt>
                <c:pt idx="2">
                  <c:v>Disagree</c:v>
                </c:pt>
                <c:pt idx="3">
                  <c:v>Agree</c:v>
                </c:pt>
                <c:pt idx="4">
                  <c:v>Strongly Agree</c:v>
                </c:pt>
              </c:strCache>
            </c:strRef>
          </c:cat>
          <c:val>
            <c:numRef>
              <c:f>'Q3.3'!$C$64:$C$68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0-C56D-6A4A-901C-C01196489E74}"/>
            </c:ext>
          </c:extLst>
        </c:ser>
        <c:ser>
          <c:idx val="1"/>
          <c:order val="1"/>
          <c:tx>
            <c:strRef>
              <c:f>'Q3.3'!$D$63</c:f>
              <c:strCache>
                <c:ptCount val="1"/>
                <c:pt idx="0">
                  <c:v>Midwestern State University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'Q3.3'!$B$64:$B$68</c:f>
              <c:strCache>
                <c:ptCount val="5"/>
                <c:pt idx="0">
                  <c:v>Neutral</c:v>
                </c:pt>
                <c:pt idx="1">
                  <c:v>Strongly disagree</c:v>
                </c:pt>
                <c:pt idx="2">
                  <c:v>Disagree</c:v>
                </c:pt>
                <c:pt idx="3">
                  <c:v>Agree</c:v>
                </c:pt>
                <c:pt idx="4">
                  <c:v>Strongly Agree</c:v>
                </c:pt>
              </c:strCache>
            </c:strRef>
          </c:cat>
          <c:val>
            <c:numRef>
              <c:f>'Q3.3'!$D$64:$D$68</c:f>
              <c:numCache>
                <c:formatCode>0%</c:formatCode>
                <c:ptCount val="5"/>
                <c:pt idx="0">
                  <c:v>0.27715355805243402</c:v>
                </c:pt>
                <c:pt idx="1">
                  <c:v>0.17041198501872701</c:v>
                </c:pt>
                <c:pt idx="2">
                  <c:v>0.25093632958801498</c:v>
                </c:pt>
                <c:pt idx="3">
                  <c:v>0.213483146067416</c:v>
                </c:pt>
                <c:pt idx="4">
                  <c:v>8.8014981273408205E-2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6D-6A4A-901C-C01196489E74}"/>
            </c:ext>
          </c:extLst>
        </c:ser>
        <c:ser>
          <c:idx val="2"/>
          <c:order val="2"/>
          <c:tx>
            <c:strRef>
              <c:f>'Q3.3'!$E$63</c:f>
              <c:strCache>
                <c:ptCount val="1"/>
                <c:pt idx="0">
                  <c:v>4-year public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'Q3.3'!$B$64:$B$68</c:f>
              <c:strCache>
                <c:ptCount val="5"/>
                <c:pt idx="0">
                  <c:v>Neutral</c:v>
                </c:pt>
                <c:pt idx="1">
                  <c:v>Strongly disagree</c:v>
                </c:pt>
                <c:pt idx="2">
                  <c:v>Disagree</c:v>
                </c:pt>
                <c:pt idx="3">
                  <c:v>Agree</c:v>
                </c:pt>
                <c:pt idx="4">
                  <c:v>Strongly Agree</c:v>
                </c:pt>
              </c:strCache>
            </c:strRef>
          </c:cat>
          <c:val>
            <c:numRef>
              <c:f>'Q3.3'!$E$64:$E$68</c:f>
              <c:numCache>
                <c:formatCode>0%</c:formatCode>
                <c:ptCount val="5"/>
                <c:pt idx="0">
                  <c:v>0.29568354937859098</c:v>
                </c:pt>
                <c:pt idx="1">
                  <c:v>0.103167178938928</c:v>
                </c:pt>
                <c:pt idx="2">
                  <c:v>0.214352532406789</c:v>
                </c:pt>
                <c:pt idx="3">
                  <c:v>0.28183883469196802</c:v>
                </c:pt>
                <c:pt idx="4">
                  <c:v>0.10495790458372301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6D-6A4A-901C-C01196489E74}"/>
            </c:ext>
          </c:extLst>
        </c:ser>
        <c:ser>
          <c:idx val="3"/>
          <c:order val="3"/>
          <c:tx>
            <c:strRef>
              <c:f>'Q3.3'!$F$63</c:f>
              <c:strCache>
                <c:ptCount val="1"/>
                <c:pt idx="0">
                  <c:v>All U.S. institutions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'Q3.3'!$B$64:$B$68</c:f>
              <c:strCache>
                <c:ptCount val="5"/>
                <c:pt idx="0">
                  <c:v>Neutral</c:v>
                </c:pt>
                <c:pt idx="1">
                  <c:v>Strongly disagree</c:v>
                </c:pt>
                <c:pt idx="2">
                  <c:v>Disagree</c:v>
                </c:pt>
                <c:pt idx="3">
                  <c:v>Agree</c:v>
                </c:pt>
                <c:pt idx="4">
                  <c:v>Strongly Agree</c:v>
                </c:pt>
              </c:strCache>
            </c:strRef>
          </c:cat>
          <c:val>
            <c:numRef>
              <c:f>'Q3.3'!$F$64:$F$68</c:f>
              <c:numCache>
                <c:formatCode>0%</c:formatCode>
                <c:ptCount val="5"/>
                <c:pt idx="0">
                  <c:v>0.29720934632485102</c:v>
                </c:pt>
                <c:pt idx="1">
                  <c:v>0.105893482168196</c:v>
                </c:pt>
                <c:pt idx="2">
                  <c:v>0.21502223063097201</c:v>
                </c:pt>
                <c:pt idx="3">
                  <c:v>0.279273484060165</c:v>
                </c:pt>
                <c:pt idx="4">
                  <c:v>0.102601456815817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56D-6A4A-901C-C01196489E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-764842528"/>
        <c:axId val="-764839696"/>
      </c:barChart>
      <c:catAx>
        <c:axId val="-7648425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4839696"/>
        <c:crosses val="autoZero"/>
        <c:auto val="1"/>
        <c:lblAlgn val="ctr"/>
        <c:lblOffset val="100"/>
        <c:noMultiLvlLbl val="0"/>
      </c:catAx>
      <c:valAx>
        <c:axId val="-7648396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4842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How</a:t>
            </a:r>
            <a:r>
              <a:rPr lang="en-US" sz="2000" b="1" baseline="0" dirty="0"/>
              <a:t> Many Internet Capable Device Do You Own?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785895264"/>
        <c:axId val="-785892944"/>
      </c:barChart>
      <c:catAx>
        <c:axId val="-785895264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85892944"/>
        <c:crosses val="autoZero"/>
        <c:auto val="1"/>
        <c:lblAlgn val="ctr"/>
        <c:lblOffset val="100"/>
        <c:noMultiLvlLbl val="0"/>
      </c:catAx>
      <c:valAx>
        <c:axId val="-7858929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85895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800" dirty="0"/>
              <a:t>My</a:t>
            </a:r>
            <a:r>
              <a:rPr lang="en-US" sz="1800" baseline="0" dirty="0"/>
              <a:t> instructors typically - have me use my laptop as a learning tool in class.</a:t>
            </a:r>
            <a:endParaRPr lang="en-US" sz="1800" dirty="0"/>
          </a:p>
        </c:rich>
      </c:tx>
      <c:layout>
        <c:manualLayout>
          <c:xMode val="edge"/>
          <c:yMode val="edge"/>
          <c:x val="0.170690235690236"/>
          <c:y val="4.18679549114331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'Q3.3'!$C$155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'Q3.3'!$B$156:$B$160</c:f>
              <c:strCache>
                <c:ptCount val="5"/>
                <c:pt idx="0">
                  <c:v>Neutral</c:v>
                </c:pt>
                <c:pt idx="1">
                  <c:v>Strongly disagree</c:v>
                </c:pt>
                <c:pt idx="2">
                  <c:v>Disagree</c:v>
                </c:pt>
                <c:pt idx="3">
                  <c:v>Agree</c:v>
                </c:pt>
                <c:pt idx="4">
                  <c:v>Strongly Agree</c:v>
                </c:pt>
              </c:strCache>
            </c:strRef>
          </c:cat>
          <c:val>
            <c:numRef>
              <c:f>'Q3.3'!$C$156:$C$160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0-4687-0F49-AF32-1A14755EDE82}"/>
            </c:ext>
          </c:extLst>
        </c:ser>
        <c:ser>
          <c:idx val="1"/>
          <c:order val="1"/>
          <c:tx>
            <c:strRef>
              <c:f>'Q3.3'!$D$155</c:f>
              <c:strCache>
                <c:ptCount val="1"/>
                <c:pt idx="0">
                  <c:v>Midwestern State University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'Q3.3'!$B$156:$B$160</c:f>
              <c:strCache>
                <c:ptCount val="5"/>
                <c:pt idx="0">
                  <c:v>Neutral</c:v>
                </c:pt>
                <c:pt idx="1">
                  <c:v>Strongly disagree</c:v>
                </c:pt>
                <c:pt idx="2">
                  <c:v>Disagree</c:v>
                </c:pt>
                <c:pt idx="3">
                  <c:v>Agree</c:v>
                </c:pt>
                <c:pt idx="4">
                  <c:v>Strongly Agree</c:v>
                </c:pt>
              </c:strCache>
            </c:strRef>
          </c:cat>
          <c:val>
            <c:numRef>
              <c:f>'Q3.3'!$D$156:$D$160</c:f>
              <c:numCache>
                <c:formatCode>0%</c:formatCode>
                <c:ptCount val="5"/>
                <c:pt idx="0">
                  <c:v>0.27777777777777801</c:v>
                </c:pt>
                <c:pt idx="1">
                  <c:v>0.141975308641975</c:v>
                </c:pt>
                <c:pt idx="2">
                  <c:v>0.218106995884774</c:v>
                </c:pt>
                <c:pt idx="3">
                  <c:v>0.240740740740741</c:v>
                </c:pt>
                <c:pt idx="4">
                  <c:v>0.121399176954733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687-0F49-AF32-1A14755EDE82}"/>
            </c:ext>
          </c:extLst>
        </c:ser>
        <c:ser>
          <c:idx val="2"/>
          <c:order val="2"/>
          <c:tx>
            <c:strRef>
              <c:f>'Q3.3'!$E$155</c:f>
              <c:strCache>
                <c:ptCount val="1"/>
                <c:pt idx="0">
                  <c:v>4-year public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'Q3.3'!$B$156:$B$160</c:f>
              <c:strCache>
                <c:ptCount val="5"/>
                <c:pt idx="0">
                  <c:v>Neutral</c:v>
                </c:pt>
                <c:pt idx="1">
                  <c:v>Strongly disagree</c:v>
                </c:pt>
                <c:pt idx="2">
                  <c:v>Disagree</c:v>
                </c:pt>
                <c:pt idx="3">
                  <c:v>Agree</c:v>
                </c:pt>
                <c:pt idx="4">
                  <c:v>Strongly Agree</c:v>
                </c:pt>
              </c:strCache>
            </c:strRef>
          </c:cat>
          <c:val>
            <c:numRef>
              <c:f>'Q3.3'!$E$156:$E$160</c:f>
              <c:numCache>
                <c:formatCode>0%</c:formatCode>
                <c:ptCount val="5"/>
                <c:pt idx="0">
                  <c:v>0.28105581044195399</c:v>
                </c:pt>
                <c:pt idx="1">
                  <c:v>7.4336488762413597E-2</c:v>
                </c:pt>
                <c:pt idx="2">
                  <c:v>0.162175503803937</c:v>
                </c:pt>
                <c:pt idx="3">
                  <c:v>0.33143620419304298</c:v>
                </c:pt>
                <c:pt idx="4">
                  <c:v>0.150995992798653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687-0F49-AF32-1A14755EDE82}"/>
            </c:ext>
          </c:extLst>
        </c:ser>
        <c:ser>
          <c:idx val="3"/>
          <c:order val="3"/>
          <c:tx>
            <c:strRef>
              <c:f>'Q3.3'!$F$155</c:f>
              <c:strCache>
                <c:ptCount val="1"/>
                <c:pt idx="0">
                  <c:v>All U.S. institutions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'Q3.3'!$B$156:$B$160</c:f>
              <c:strCache>
                <c:ptCount val="5"/>
                <c:pt idx="0">
                  <c:v>Neutral</c:v>
                </c:pt>
                <c:pt idx="1">
                  <c:v>Strongly disagree</c:v>
                </c:pt>
                <c:pt idx="2">
                  <c:v>Disagree</c:v>
                </c:pt>
                <c:pt idx="3">
                  <c:v>Agree</c:v>
                </c:pt>
                <c:pt idx="4">
                  <c:v>Strongly Agree</c:v>
                </c:pt>
              </c:strCache>
            </c:strRef>
          </c:cat>
          <c:val>
            <c:numRef>
              <c:f>'Q3.3'!$F$156:$F$160</c:f>
              <c:numCache>
                <c:formatCode>0%</c:formatCode>
                <c:ptCount val="5"/>
                <c:pt idx="0">
                  <c:v>0.28037574862581</c:v>
                </c:pt>
                <c:pt idx="1">
                  <c:v>7.9292804988103996E-2</c:v>
                </c:pt>
                <c:pt idx="2">
                  <c:v>0.16847157272950999</c:v>
                </c:pt>
                <c:pt idx="3">
                  <c:v>0.32143736155550101</c:v>
                </c:pt>
                <c:pt idx="4">
                  <c:v>0.15042251210107499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687-0F49-AF32-1A14755EDE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-836094480"/>
        <c:axId val="-836091920"/>
      </c:barChart>
      <c:catAx>
        <c:axId val="-8360944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36091920"/>
        <c:crosses val="autoZero"/>
        <c:auto val="1"/>
        <c:lblAlgn val="ctr"/>
        <c:lblOffset val="100"/>
        <c:noMultiLvlLbl val="0"/>
      </c:catAx>
      <c:valAx>
        <c:axId val="-8360919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36094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How</a:t>
            </a:r>
            <a:r>
              <a:rPr lang="en-US" sz="2000" b="1" baseline="0" dirty="0"/>
              <a:t> Many Internet Capable Device Do You Own?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836231296"/>
        <c:axId val="-832732832"/>
      </c:barChart>
      <c:catAx>
        <c:axId val="-836231296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32732832"/>
        <c:crosses val="autoZero"/>
        <c:auto val="1"/>
        <c:lblAlgn val="ctr"/>
        <c:lblOffset val="100"/>
        <c:noMultiLvlLbl val="0"/>
      </c:catAx>
      <c:valAx>
        <c:axId val="-8327328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36231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1800" dirty="0"/>
              <a:t>My</a:t>
            </a:r>
            <a:r>
              <a:rPr lang="en-US" sz="1800" baseline="0" dirty="0"/>
              <a:t> instructors typically - have me use my smartphone as a learning tool in class.</a:t>
            </a:r>
            <a:endParaRPr lang="en-US" sz="1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'Q3.3'!$C$186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'Q3.3'!$B$187:$B$191</c:f>
              <c:strCache>
                <c:ptCount val="5"/>
                <c:pt idx="0">
                  <c:v>Neutral</c:v>
                </c:pt>
                <c:pt idx="1">
                  <c:v>Strongly disagree</c:v>
                </c:pt>
                <c:pt idx="2">
                  <c:v>Disagree</c:v>
                </c:pt>
                <c:pt idx="3">
                  <c:v>Agree</c:v>
                </c:pt>
                <c:pt idx="4">
                  <c:v>Strongly Agree</c:v>
                </c:pt>
              </c:strCache>
            </c:strRef>
          </c:cat>
          <c:val>
            <c:numRef>
              <c:f>'Q3.3'!$C$187:$C$191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0-7D45-3F41-91E2-F8962ADCD916}"/>
            </c:ext>
          </c:extLst>
        </c:ser>
        <c:ser>
          <c:idx val="1"/>
          <c:order val="1"/>
          <c:tx>
            <c:strRef>
              <c:f>'Q3.3'!$D$186</c:f>
              <c:strCache>
                <c:ptCount val="1"/>
                <c:pt idx="0">
                  <c:v>Midwestern State University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'Q3.3'!$B$187:$B$191</c:f>
              <c:strCache>
                <c:ptCount val="5"/>
                <c:pt idx="0">
                  <c:v>Neutral</c:v>
                </c:pt>
                <c:pt idx="1">
                  <c:v>Strongly disagree</c:v>
                </c:pt>
                <c:pt idx="2">
                  <c:v>Disagree</c:v>
                </c:pt>
                <c:pt idx="3">
                  <c:v>Agree</c:v>
                </c:pt>
                <c:pt idx="4">
                  <c:v>Strongly Agree</c:v>
                </c:pt>
              </c:strCache>
            </c:strRef>
          </c:cat>
          <c:val>
            <c:numRef>
              <c:f>'Q3.3'!$D$187:$D$191</c:f>
              <c:numCache>
                <c:formatCode>0%</c:formatCode>
                <c:ptCount val="5"/>
                <c:pt idx="0">
                  <c:v>0.26295585412667899</c:v>
                </c:pt>
                <c:pt idx="1">
                  <c:v>0.29558541266794602</c:v>
                </c:pt>
                <c:pt idx="2">
                  <c:v>0.26295585412667899</c:v>
                </c:pt>
                <c:pt idx="3">
                  <c:v>0.12476007677543199</c:v>
                </c:pt>
                <c:pt idx="4">
                  <c:v>5.37428023032629E-2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45-3F41-91E2-F8962ADCD916}"/>
            </c:ext>
          </c:extLst>
        </c:ser>
        <c:ser>
          <c:idx val="2"/>
          <c:order val="2"/>
          <c:tx>
            <c:strRef>
              <c:f>'Q3.3'!$E$186</c:f>
              <c:strCache>
                <c:ptCount val="1"/>
                <c:pt idx="0">
                  <c:v>4-year public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'Q3.3'!$B$187:$B$191</c:f>
              <c:strCache>
                <c:ptCount val="5"/>
                <c:pt idx="0">
                  <c:v>Neutral</c:v>
                </c:pt>
                <c:pt idx="1">
                  <c:v>Strongly disagree</c:v>
                </c:pt>
                <c:pt idx="2">
                  <c:v>Disagree</c:v>
                </c:pt>
                <c:pt idx="3">
                  <c:v>Agree</c:v>
                </c:pt>
                <c:pt idx="4">
                  <c:v>Strongly Agree</c:v>
                </c:pt>
              </c:strCache>
            </c:strRef>
          </c:cat>
          <c:val>
            <c:numRef>
              <c:f>'Q3.3'!$E$187:$E$191</c:f>
              <c:numCache>
                <c:formatCode>0%</c:formatCode>
                <c:ptCount val="5"/>
                <c:pt idx="0">
                  <c:v>0.27193568129972701</c:v>
                </c:pt>
                <c:pt idx="1">
                  <c:v>0.18989595504367701</c:v>
                </c:pt>
                <c:pt idx="2">
                  <c:v>0.27488454904579102</c:v>
                </c:pt>
                <c:pt idx="3">
                  <c:v>0.202386913703889</c:v>
                </c:pt>
                <c:pt idx="4">
                  <c:v>6.08969009069159E-2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45-3F41-91E2-F8962ADCD916}"/>
            </c:ext>
          </c:extLst>
        </c:ser>
        <c:ser>
          <c:idx val="3"/>
          <c:order val="3"/>
          <c:tx>
            <c:strRef>
              <c:f>'Q3.3'!$F$186</c:f>
              <c:strCache>
                <c:ptCount val="1"/>
                <c:pt idx="0">
                  <c:v>All U.S. institutions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'Q3.3'!$B$187:$B$191</c:f>
              <c:strCache>
                <c:ptCount val="5"/>
                <c:pt idx="0">
                  <c:v>Neutral</c:v>
                </c:pt>
                <c:pt idx="1">
                  <c:v>Strongly disagree</c:v>
                </c:pt>
                <c:pt idx="2">
                  <c:v>Disagree</c:v>
                </c:pt>
                <c:pt idx="3">
                  <c:v>Agree</c:v>
                </c:pt>
                <c:pt idx="4">
                  <c:v>Strongly Agree</c:v>
                </c:pt>
              </c:strCache>
            </c:strRef>
          </c:cat>
          <c:val>
            <c:numRef>
              <c:f>'Q3.3'!$F$187:$F$191</c:f>
              <c:numCache>
                <c:formatCode>0%</c:formatCode>
                <c:ptCount val="5"/>
                <c:pt idx="0">
                  <c:v>0.27004202835932301</c:v>
                </c:pt>
                <c:pt idx="1">
                  <c:v>0.203228720688165</c:v>
                </c:pt>
                <c:pt idx="2">
                  <c:v>0.280117050944656</c:v>
                </c:pt>
                <c:pt idx="3">
                  <c:v>0.19032562158765101</c:v>
                </c:pt>
                <c:pt idx="4">
                  <c:v>5.6286578420205E-2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D45-3F41-91E2-F8962ADCD9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-833091760"/>
        <c:axId val="-833286528"/>
      </c:barChart>
      <c:catAx>
        <c:axId val="-8330917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33286528"/>
        <c:crosses val="autoZero"/>
        <c:auto val="1"/>
        <c:lblAlgn val="ctr"/>
        <c:lblOffset val="100"/>
        <c:noMultiLvlLbl val="0"/>
      </c:catAx>
      <c:valAx>
        <c:axId val="-8332865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33091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How</a:t>
            </a:r>
            <a:r>
              <a:rPr lang="en-US" sz="2000" b="1" baseline="0" dirty="0"/>
              <a:t> Many Internet Capable Device Do You Own?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786094880"/>
        <c:axId val="-786136240"/>
      </c:barChart>
      <c:catAx>
        <c:axId val="-786094880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86136240"/>
        <c:crosses val="autoZero"/>
        <c:auto val="1"/>
        <c:lblAlgn val="ctr"/>
        <c:lblOffset val="100"/>
        <c:noMultiLvlLbl val="0"/>
      </c:catAx>
      <c:valAx>
        <c:axId val="-7861362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86094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Technology will play an important role</a:t>
            </a:r>
            <a:r>
              <a:rPr lang="en-US" sz="2000" baseline="0" dirty="0"/>
              <a:t> in my career.</a:t>
            </a:r>
            <a:endParaRPr lang="en-US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1"/>
          <c:order val="0"/>
          <c:tx>
            <c:strRef>
              <c:f>'Q3.4'!$D$1</c:f>
              <c:strCache>
                <c:ptCount val="1"/>
                <c:pt idx="0">
                  <c:v>Midwestern State University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F773-6B4B-A9FF-F72D3E82A6D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F773-6B4B-A9FF-F72D3E82A6D1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F773-6B4B-A9FF-F72D3E82A6D1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F773-6B4B-A9FF-F72D3E82A6D1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F773-6B4B-A9FF-F72D3E82A6D1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F773-6B4B-A9FF-F72D3E82A6D1}"/>
              </c:ext>
            </c:extLst>
          </c:dPt>
          <c:dLbls>
            <c:dLbl>
              <c:idx val="1"/>
              <c:layout>
                <c:manualLayout>
                  <c:x val="7.4695848389692801E-2"/>
                  <c:y val="-3.299823823391939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73-6B4B-A9FF-F72D3E82A6D1}"/>
                </c:ext>
              </c:extLst>
            </c:dLbl>
            <c:dLbl>
              <c:idx val="2"/>
              <c:layout>
                <c:manualLayout>
                  <c:x val="2.8061161693465501E-2"/>
                  <c:y val="4.814199594913649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773-6B4B-A9FF-F72D3E82A6D1}"/>
                </c:ext>
              </c:extLst>
            </c:dLbl>
            <c:dLbl>
              <c:idx val="3"/>
              <c:layout>
                <c:manualLayout>
                  <c:x val="6.7574045729253795E-2"/>
                  <c:y val="0.1571059097064919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773-6B4B-A9FF-F72D3E82A6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'Q3.4'!$B$2:$B$7</c:f>
              <c:strCache>
                <c:ptCount val="6"/>
                <c:pt idx="0">
                  <c:v>Neutral</c:v>
                </c:pt>
                <c:pt idx="1">
                  <c:v>Don't Know</c:v>
                </c:pt>
                <c:pt idx="2">
                  <c:v>Strongly disagree</c:v>
                </c:pt>
                <c:pt idx="3">
                  <c:v>Disagree</c:v>
                </c:pt>
                <c:pt idx="4">
                  <c:v>Agree</c:v>
                </c:pt>
                <c:pt idx="5">
                  <c:v>Strongly Agree</c:v>
                </c:pt>
              </c:strCache>
            </c:strRef>
          </c:cat>
          <c:val>
            <c:numRef>
              <c:f>'Q3.4'!$D$2:$D$7</c:f>
              <c:numCache>
                <c:formatCode>0%</c:formatCode>
                <c:ptCount val="6"/>
                <c:pt idx="0">
                  <c:v>0.13271028037383201</c:v>
                </c:pt>
                <c:pt idx="1">
                  <c:v>2.6168224299065401E-2</c:v>
                </c:pt>
                <c:pt idx="2">
                  <c:v>9.3457943925233603E-3</c:v>
                </c:pt>
                <c:pt idx="3">
                  <c:v>1.1214953271028E-2</c:v>
                </c:pt>
                <c:pt idx="4">
                  <c:v>0.39439252336448599</c:v>
                </c:pt>
                <c:pt idx="5">
                  <c:v>0.42616822429906498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773-6B4B-A9FF-F72D3E82A6D1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520487627295301"/>
          <c:y val="0.849715502579802"/>
          <c:w val="0.73652896343868801"/>
          <c:h val="0.145625426958615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How</a:t>
            </a:r>
            <a:r>
              <a:rPr lang="en-US" sz="2000" b="1" baseline="0" dirty="0"/>
              <a:t> Many Internet Capable Device Do You Own?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917868704"/>
        <c:axId val="-918379504"/>
      </c:barChart>
      <c:catAx>
        <c:axId val="-917868704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918379504"/>
        <c:crosses val="autoZero"/>
        <c:auto val="1"/>
        <c:lblAlgn val="ctr"/>
        <c:lblOffset val="100"/>
        <c:noMultiLvlLbl val="0"/>
      </c:catAx>
      <c:valAx>
        <c:axId val="-9183795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917868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How</a:t>
            </a:r>
            <a:r>
              <a:rPr lang="en-US" sz="2000" b="1" baseline="0" dirty="0"/>
              <a:t> Many Internet Capable Device Do You Own?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769462512"/>
        <c:axId val="-771276080"/>
      </c:barChart>
      <c:catAx>
        <c:axId val="-769462512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71276080"/>
        <c:crosses val="autoZero"/>
        <c:auto val="1"/>
        <c:lblAlgn val="ctr"/>
        <c:lblOffset val="100"/>
        <c:noMultiLvlLbl val="0"/>
      </c:catAx>
      <c:valAx>
        <c:axId val="-7712760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9462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Technological</a:t>
            </a:r>
            <a:r>
              <a:rPr lang="en-US" sz="2000" baseline="0" dirty="0"/>
              <a:t> skills that I develop in my courses now will adequately prepare me for my career.</a:t>
            </a:r>
          </a:p>
          <a:p>
            <a:pPr>
              <a:defRPr sz="2000"/>
            </a:pPr>
            <a:r>
              <a:rPr lang="en-US" sz="2000" baseline="0" dirty="0"/>
              <a:t> </a:t>
            </a:r>
            <a:endParaRPr lang="en-US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1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FA0B-1143-98C2-1D1EBAB9BDFC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FA0B-1143-98C2-1D1EBAB9BDFC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FA0B-1143-98C2-1D1EBAB9BDFC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FA0B-1143-98C2-1D1EBAB9BDFC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FA0B-1143-98C2-1D1EBAB9BDFC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FA0B-1143-98C2-1D1EBAB9BDF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'Q3.4'!$B$73:$B$78</c:f>
              <c:strCache>
                <c:ptCount val="6"/>
                <c:pt idx="0">
                  <c:v>Neutral</c:v>
                </c:pt>
                <c:pt idx="1">
                  <c:v>Don't Know</c:v>
                </c:pt>
                <c:pt idx="2">
                  <c:v>Strongly disagree</c:v>
                </c:pt>
                <c:pt idx="3">
                  <c:v>Disagree</c:v>
                </c:pt>
                <c:pt idx="4">
                  <c:v>Agree</c:v>
                </c:pt>
                <c:pt idx="5">
                  <c:v>Strongly Agree</c:v>
                </c:pt>
              </c:strCache>
            </c:strRef>
          </c:cat>
          <c:val>
            <c:numRef>
              <c:f>'Q3.4'!$D$73:$D$78</c:f>
              <c:numCache>
                <c:formatCode>0%</c:formatCode>
                <c:ptCount val="6"/>
                <c:pt idx="0">
                  <c:v>0.24626865671641801</c:v>
                </c:pt>
                <c:pt idx="1">
                  <c:v>4.2910447761194001E-2</c:v>
                </c:pt>
                <c:pt idx="2">
                  <c:v>2.6119402985074602E-2</c:v>
                </c:pt>
                <c:pt idx="3">
                  <c:v>7.2761194029850706E-2</c:v>
                </c:pt>
                <c:pt idx="4">
                  <c:v>0.375</c:v>
                </c:pt>
                <c:pt idx="5">
                  <c:v>0.23694029850746301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A0B-1143-98C2-1D1EBAB9BDF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How</a:t>
            </a:r>
            <a:r>
              <a:rPr lang="en-US" sz="2000" b="1" baseline="0" dirty="0"/>
              <a:t> Many Internet Capable Device Do You Own?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769567552"/>
        <c:axId val="-765222352"/>
      </c:barChart>
      <c:catAx>
        <c:axId val="-769567552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5222352"/>
        <c:crosses val="autoZero"/>
        <c:auto val="1"/>
        <c:lblAlgn val="ctr"/>
        <c:lblOffset val="100"/>
        <c:noMultiLvlLbl val="0"/>
      </c:catAx>
      <c:valAx>
        <c:axId val="-7652223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9567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Ar</a:t>
            </a:r>
            <a:r>
              <a:rPr lang="en-US" sz="2000" b="1" baseline="0" dirty="0"/>
              <a:t>e you a dependent, or do you have any dependents?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'Q4'!$B$32</c:f>
              <c:strCache>
                <c:ptCount val="1"/>
                <c:pt idx="0">
                  <c:v>Prefer not to answer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'Q4'!$C$31:$F$31</c:f>
              <c:strCache>
                <c:ptCount val="4"/>
                <c:pt idx="1">
                  <c:v>Midwestern State University</c:v>
                </c:pt>
                <c:pt idx="2">
                  <c:v>4-year public</c:v>
                </c:pt>
                <c:pt idx="3">
                  <c:v>All U.S. institutions</c:v>
                </c:pt>
              </c:strCache>
            </c:strRef>
          </c:cat>
          <c:val>
            <c:numRef>
              <c:f>'Q4'!$C$32:$F$32</c:f>
              <c:numCache>
                <c:formatCode>0%</c:formatCode>
                <c:ptCount val="4"/>
                <c:pt idx="1">
                  <c:v>8.7850467289719597E-2</c:v>
                </c:pt>
                <c:pt idx="2">
                  <c:v>7.7166600712307104E-2</c:v>
                </c:pt>
                <c:pt idx="3">
                  <c:v>8.2611954281431504E-2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06-0B4B-A366-D44D5C32502D}"/>
            </c:ext>
          </c:extLst>
        </c:ser>
        <c:ser>
          <c:idx val="1"/>
          <c:order val="1"/>
          <c:tx>
            <c:strRef>
              <c:f>'Q4'!$B$33</c:f>
              <c:strCache>
                <c:ptCount val="1"/>
                <c:pt idx="0">
                  <c:v>Dependent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'Q4'!$C$31:$F$31</c:f>
              <c:strCache>
                <c:ptCount val="4"/>
                <c:pt idx="1">
                  <c:v>Midwestern State University</c:v>
                </c:pt>
                <c:pt idx="2">
                  <c:v>4-year public</c:v>
                </c:pt>
                <c:pt idx="3">
                  <c:v>All U.S. institutions</c:v>
                </c:pt>
              </c:strCache>
            </c:strRef>
          </c:cat>
          <c:val>
            <c:numRef>
              <c:f>'Q4'!$C$33:$F$33</c:f>
              <c:numCache>
                <c:formatCode>0%</c:formatCode>
                <c:ptCount val="4"/>
                <c:pt idx="1">
                  <c:v>0.51401869158878499</c:v>
                </c:pt>
                <c:pt idx="2">
                  <c:v>0.57760189948555596</c:v>
                </c:pt>
                <c:pt idx="3">
                  <c:v>0.55965898444819195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06-0B4B-A366-D44D5C32502D}"/>
            </c:ext>
          </c:extLst>
        </c:ser>
        <c:ser>
          <c:idx val="2"/>
          <c:order val="2"/>
          <c:tx>
            <c:strRef>
              <c:f>'Q4'!$B$34</c:f>
              <c:strCache>
                <c:ptCount val="1"/>
                <c:pt idx="0">
                  <c:v>Independent, no dependents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'Q4'!$C$31:$F$31</c:f>
              <c:strCache>
                <c:ptCount val="4"/>
                <c:pt idx="1">
                  <c:v>Midwestern State University</c:v>
                </c:pt>
                <c:pt idx="2">
                  <c:v>4-year public</c:v>
                </c:pt>
                <c:pt idx="3">
                  <c:v>All U.S. institutions</c:v>
                </c:pt>
              </c:strCache>
            </c:strRef>
          </c:cat>
          <c:val>
            <c:numRef>
              <c:f>'Q4'!$C$34:$F$34</c:f>
              <c:numCache>
                <c:formatCode>0%</c:formatCode>
                <c:ptCount val="4"/>
                <c:pt idx="1">
                  <c:v>0.235514018691589</c:v>
                </c:pt>
                <c:pt idx="2">
                  <c:v>0.236459569977576</c:v>
                </c:pt>
                <c:pt idx="3">
                  <c:v>0.23367060146149499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106-0B4B-A366-D44D5C32502D}"/>
            </c:ext>
          </c:extLst>
        </c:ser>
        <c:ser>
          <c:idx val="3"/>
          <c:order val="3"/>
          <c:tx>
            <c:strRef>
              <c:f>'Q4'!$B$35</c:f>
              <c:strCache>
                <c:ptCount val="1"/>
                <c:pt idx="0">
                  <c:v>Independent, with dependents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'Q4'!$C$31:$F$31</c:f>
              <c:strCache>
                <c:ptCount val="4"/>
                <c:pt idx="1">
                  <c:v>Midwestern State University</c:v>
                </c:pt>
                <c:pt idx="2">
                  <c:v>4-year public</c:v>
                </c:pt>
                <c:pt idx="3">
                  <c:v>All U.S. institutions</c:v>
                </c:pt>
              </c:strCache>
            </c:strRef>
          </c:cat>
          <c:val>
            <c:numRef>
              <c:f>'Q4'!$C$35:$F$35</c:f>
              <c:numCache>
                <c:formatCode>0%</c:formatCode>
                <c:ptCount val="4"/>
                <c:pt idx="1">
                  <c:v>0.16261682242990699</c:v>
                </c:pt>
                <c:pt idx="2">
                  <c:v>0.10877192982456101</c:v>
                </c:pt>
                <c:pt idx="3">
                  <c:v>0.124058459808881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106-0B4B-A366-D44D5C3250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771343376"/>
        <c:axId val="-771340816"/>
      </c:barChart>
      <c:catAx>
        <c:axId val="-771343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71340816"/>
        <c:crosses val="autoZero"/>
        <c:auto val="1"/>
        <c:lblAlgn val="ctr"/>
        <c:lblOffset val="100"/>
        <c:noMultiLvlLbl val="0"/>
      </c:catAx>
      <c:valAx>
        <c:axId val="-771340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71343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How</a:t>
            </a:r>
            <a:r>
              <a:rPr lang="en-US" sz="2000" b="1" baseline="0" dirty="0"/>
              <a:t> Many Internet Capable Device Do You Own?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769270384"/>
        <c:axId val="-769268064"/>
      </c:barChart>
      <c:catAx>
        <c:axId val="-769270384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9268064"/>
        <c:crosses val="autoZero"/>
        <c:auto val="1"/>
        <c:lblAlgn val="ctr"/>
        <c:lblOffset val="100"/>
        <c:noMultiLvlLbl val="0"/>
      </c:catAx>
      <c:valAx>
        <c:axId val="-7692680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9270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Are</a:t>
            </a:r>
            <a:r>
              <a:rPr lang="en-US" sz="2000" b="1" baseline="0" dirty="0"/>
              <a:t> you married or in a domestic partnership?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'Q4'!$B$37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'Q4'!$C$36:$F$36</c:f>
              <c:strCache>
                <c:ptCount val="4"/>
                <c:pt idx="1">
                  <c:v>Midwestern State University</c:v>
                </c:pt>
                <c:pt idx="2">
                  <c:v>4-year public</c:v>
                </c:pt>
                <c:pt idx="3">
                  <c:v>All U.S. institutions</c:v>
                </c:pt>
              </c:strCache>
            </c:strRef>
          </c:cat>
          <c:val>
            <c:numRef>
              <c:f>'Q4'!$C$37:$F$37</c:f>
              <c:numCache>
                <c:formatCode>0%</c:formatCode>
                <c:ptCount val="4"/>
                <c:pt idx="1">
                  <c:v>0.77570093457943901</c:v>
                </c:pt>
                <c:pt idx="2">
                  <c:v>0.82740138353487902</c:v>
                </c:pt>
                <c:pt idx="3">
                  <c:v>0.82004688232536305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AF-0642-BCE5-676F677AD8AB}"/>
            </c:ext>
          </c:extLst>
        </c:ser>
        <c:ser>
          <c:idx val="1"/>
          <c:order val="1"/>
          <c:tx>
            <c:strRef>
              <c:f>'Q4'!$B$38</c:f>
              <c:strCache>
                <c:ptCount val="1"/>
                <c:pt idx="0">
                  <c:v>Yes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'Q4'!$C$36:$F$36</c:f>
              <c:strCache>
                <c:ptCount val="4"/>
                <c:pt idx="1">
                  <c:v>Midwestern State University</c:v>
                </c:pt>
                <c:pt idx="2">
                  <c:v>4-year public</c:v>
                </c:pt>
                <c:pt idx="3">
                  <c:v>All U.S. institutions</c:v>
                </c:pt>
              </c:strCache>
            </c:strRef>
          </c:cat>
          <c:val>
            <c:numRef>
              <c:f>'Q4'!$C$38:$F$38</c:f>
              <c:numCache>
                <c:formatCode>0%</c:formatCode>
                <c:ptCount val="4"/>
                <c:pt idx="1">
                  <c:v>0.19813084112149501</c:v>
                </c:pt>
                <c:pt idx="2">
                  <c:v>0.14814912604953301</c:v>
                </c:pt>
                <c:pt idx="3">
                  <c:v>0.15458040318799801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AF-0642-BCE5-676F677AD8AB}"/>
            </c:ext>
          </c:extLst>
        </c:ser>
        <c:ser>
          <c:idx val="2"/>
          <c:order val="2"/>
          <c:tx>
            <c:strRef>
              <c:f>'Q4'!$B$39</c:f>
              <c:strCache>
                <c:ptCount val="1"/>
                <c:pt idx="0">
                  <c:v>Prefer not to answer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'Q4'!$C$36:$F$36</c:f>
              <c:strCache>
                <c:ptCount val="4"/>
                <c:pt idx="1">
                  <c:v>Midwestern State University</c:v>
                </c:pt>
                <c:pt idx="2">
                  <c:v>4-year public</c:v>
                </c:pt>
                <c:pt idx="3">
                  <c:v>All U.S. institutions</c:v>
                </c:pt>
              </c:strCache>
            </c:strRef>
          </c:cat>
          <c:val>
            <c:numRef>
              <c:f>'Q4'!$C$39:$F$39</c:f>
              <c:numCache>
                <c:formatCode>0%</c:formatCode>
                <c:ptCount val="4"/>
                <c:pt idx="1">
                  <c:v>2.6168224299065401E-2</c:v>
                </c:pt>
                <c:pt idx="2">
                  <c:v>2.4449490415588498E-2</c:v>
                </c:pt>
                <c:pt idx="3">
                  <c:v>2.5372714486638501E-2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FAF-0642-BCE5-676F677AD8A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917028928"/>
        <c:axId val="-917026096"/>
      </c:barChart>
      <c:catAx>
        <c:axId val="-917028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917026096"/>
        <c:crosses val="autoZero"/>
        <c:auto val="1"/>
        <c:lblAlgn val="ctr"/>
        <c:lblOffset val="100"/>
        <c:noMultiLvlLbl val="0"/>
      </c:catAx>
      <c:valAx>
        <c:axId val="-917026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917028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How</a:t>
            </a:r>
            <a:r>
              <a:rPr lang="en-US" sz="2000" b="1" baseline="0" dirty="0"/>
              <a:t> Many Internet Capable Device Do You Own?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764978288"/>
        <c:axId val="-764975968"/>
      </c:barChart>
      <c:catAx>
        <c:axId val="-764978288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4975968"/>
        <c:crosses val="autoZero"/>
        <c:auto val="1"/>
        <c:lblAlgn val="ctr"/>
        <c:lblOffset val="100"/>
        <c:noMultiLvlLbl val="0"/>
      </c:catAx>
      <c:valAx>
        <c:axId val="-7649759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4978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How</a:t>
            </a:r>
            <a:r>
              <a:rPr lang="en-US" sz="2000" b="1" baseline="0" dirty="0"/>
              <a:t> many hours a week on average do you work?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'Q4'!$C$52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'Q4'!$B$53:$B$57</c:f>
              <c:strCache>
                <c:ptCount val="5"/>
                <c:pt idx="0">
                  <c:v>Fewer than 10</c:v>
                </c:pt>
                <c:pt idx="1">
                  <c:v>At least 10 but fewer than 20</c:v>
                </c:pt>
                <c:pt idx="2">
                  <c:v>At least 20 but fewer than 30</c:v>
                </c:pt>
                <c:pt idx="3">
                  <c:v>At least 30 but fewer than 40</c:v>
                </c:pt>
                <c:pt idx="4">
                  <c:v>40 or more</c:v>
                </c:pt>
              </c:strCache>
            </c:strRef>
          </c:cat>
          <c:val>
            <c:numRef>
              <c:f>'Q4'!$C$53:$C$57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0-BEF0-5D41-B999-568C7DE7DB61}"/>
            </c:ext>
          </c:extLst>
        </c:ser>
        <c:ser>
          <c:idx val="1"/>
          <c:order val="1"/>
          <c:tx>
            <c:strRef>
              <c:f>'Q4'!$D$52</c:f>
              <c:strCache>
                <c:ptCount val="1"/>
                <c:pt idx="0">
                  <c:v>Midwestern State University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'Q4'!$B$53:$B$57</c:f>
              <c:strCache>
                <c:ptCount val="5"/>
                <c:pt idx="0">
                  <c:v>Fewer than 10</c:v>
                </c:pt>
                <c:pt idx="1">
                  <c:v>At least 10 but fewer than 20</c:v>
                </c:pt>
                <c:pt idx="2">
                  <c:v>At least 20 but fewer than 30</c:v>
                </c:pt>
                <c:pt idx="3">
                  <c:v>At least 30 but fewer than 40</c:v>
                </c:pt>
                <c:pt idx="4">
                  <c:v>40 or more</c:v>
                </c:pt>
              </c:strCache>
            </c:strRef>
          </c:cat>
          <c:val>
            <c:numRef>
              <c:f>'Q4'!$D$53:$D$57</c:f>
              <c:numCache>
                <c:formatCode>0%</c:formatCode>
                <c:ptCount val="5"/>
                <c:pt idx="0">
                  <c:v>0.11849710982658999</c:v>
                </c:pt>
                <c:pt idx="1">
                  <c:v>0.27167630057803499</c:v>
                </c:pt>
                <c:pt idx="2">
                  <c:v>0.24277456647398801</c:v>
                </c:pt>
                <c:pt idx="3">
                  <c:v>0.144508670520231</c:v>
                </c:pt>
                <c:pt idx="4">
                  <c:v>0.22254335260115601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F0-5D41-B999-568C7DE7DB61}"/>
            </c:ext>
          </c:extLst>
        </c:ser>
        <c:ser>
          <c:idx val="2"/>
          <c:order val="2"/>
          <c:tx>
            <c:strRef>
              <c:f>'Q4'!$E$52</c:f>
              <c:strCache>
                <c:ptCount val="1"/>
                <c:pt idx="0">
                  <c:v>4-year public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'Q4'!$B$53:$B$57</c:f>
              <c:strCache>
                <c:ptCount val="5"/>
                <c:pt idx="0">
                  <c:v>Fewer than 10</c:v>
                </c:pt>
                <c:pt idx="1">
                  <c:v>At least 10 but fewer than 20</c:v>
                </c:pt>
                <c:pt idx="2">
                  <c:v>At least 20 but fewer than 30</c:v>
                </c:pt>
                <c:pt idx="3">
                  <c:v>At least 30 but fewer than 40</c:v>
                </c:pt>
                <c:pt idx="4">
                  <c:v>40 or more</c:v>
                </c:pt>
              </c:strCache>
            </c:strRef>
          </c:cat>
          <c:val>
            <c:numRef>
              <c:f>'Q4'!$E$53:$E$57</c:f>
              <c:numCache>
                <c:formatCode>0%</c:formatCode>
                <c:ptCount val="5"/>
                <c:pt idx="0">
                  <c:v>0.16423609700613401</c:v>
                </c:pt>
                <c:pt idx="1">
                  <c:v>0.34626477637405001</c:v>
                </c:pt>
                <c:pt idx="2">
                  <c:v>0.24393711662672099</c:v>
                </c:pt>
                <c:pt idx="3">
                  <c:v>0.117357923386278</c:v>
                </c:pt>
                <c:pt idx="4">
                  <c:v>0.12820408660681601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F0-5D41-B999-568C7DE7DB61}"/>
            </c:ext>
          </c:extLst>
        </c:ser>
        <c:ser>
          <c:idx val="3"/>
          <c:order val="3"/>
          <c:tx>
            <c:strRef>
              <c:f>'Q4'!$F$52</c:f>
              <c:strCache>
                <c:ptCount val="1"/>
                <c:pt idx="0">
                  <c:v>All U.S. institutions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'Q4'!$B$53:$B$57</c:f>
              <c:strCache>
                <c:ptCount val="5"/>
                <c:pt idx="0">
                  <c:v>Fewer than 10</c:v>
                </c:pt>
                <c:pt idx="1">
                  <c:v>At least 10 but fewer than 20</c:v>
                </c:pt>
                <c:pt idx="2">
                  <c:v>At least 20 but fewer than 30</c:v>
                </c:pt>
                <c:pt idx="3">
                  <c:v>At least 30 but fewer than 40</c:v>
                </c:pt>
                <c:pt idx="4">
                  <c:v>40 or more</c:v>
                </c:pt>
              </c:strCache>
            </c:strRef>
          </c:cat>
          <c:val>
            <c:numRef>
              <c:f>'Q4'!$F$53:$F$57</c:f>
              <c:numCache>
                <c:formatCode>0%</c:formatCode>
                <c:ptCount val="5"/>
                <c:pt idx="0">
                  <c:v>0.17798477284770101</c:v>
                </c:pt>
                <c:pt idx="1">
                  <c:v>0.32969852469531702</c:v>
                </c:pt>
                <c:pt idx="2">
                  <c:v>0.23858660791477301</c:v>
                </c:pt>
                <c:pt idx="3">
                  <c:v>0.119223582564074</c:v>
                </c:pt>
                <c:pt idx="4">
                  <c:v>0.13450651197813501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EF0-5D41-B999-568C7DE7DB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764507728"/>
        <c:axId val="-834897152"/>
      </c:barChart>
      <c:catAx>
        <c:axId val="-764507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34897152"/>
        <c:crosses val="autoZero"/>
        <c:auto val="1"/>
        <c:lblAlgn val="ctr"/>
        <c:lblOffset val="100"/>
        <c:noMultiLvlLbl val="0"/>
      </c:catAx>
      <c:valAx>
        <c:axId val="-834897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64507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How</a:t>
            </a:r>
            <a:r>
              <a:rPr lang="en-US" sz="2000" b="1" baseline="0" dirty="0"/>
              <a:t> Many Internet Capable Device Do You Own?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834865536"/>
        <c:axId val="-834862784"/>
      </c:barChart>
      <c:catAx>
        <c:axId val="-834865536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34862784"/>
        <c:crosses val="autoZero"/>
        <c:auto val="1"/>
        <c:lblAlgn val="ctr"/>
        <c:lblOffset val="100"/>
        <c:noMultiLvlLbl val="0"/>
      </c:catAx>
      <c:valAx>
        <c:axId val="-8348627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34865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How</a:t>
            </a:r>
            <a:r>
              <a:rPr lang="en-US" sz="2000" b="1" baseline="0" dirty="0"/>
              <a:t> Many Internet Capable Device Do You Own?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834788448"/>
        <c:axId val="-834786128"/>
      </c:barChart>
      <c:catAx>
        <c:axId val="-834788448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34786128"/>
        <c:crosses val="autoZero"/>
        <c:auto val="1"/>
        <c:lblAlgn val="ctr"/>
        <c:lblOffset val="100"/>
        <c:noMultiLvlLbl val="0"/>
      </c:catAx>
      <c:valAx>
        <c:axId val="-834786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34788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How</a:t>
            </a:r>
            <a:r>
              <a:rPr lang="en-US" sz="1800" b="1" baseline="0" dirty="0"/>
              <a:t> do you have access to this device? Laptop</a:t>
            </a:r>
            <a:endParaRPr lang="en-US" sz="18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'Q1.2B'!$L$2</c:f>
              <c:strCache>
                <c:ptCount val="1"/>
                <c:pt idx="0">
                  <c:v>Borrow - Laptop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'Q1.2B'!$M$1:$O$1</c:f>
              <c:strCache>
                <c:ptCount val="3"/>
                <c:pt idx="0">
                  <c:v>Midwestern State University</c:v>
                </c:pt>
                <c:pt idx="1">
                  <c:v>4-year public</c:v>
                </c:pt>
                <c:pt idx="2">
                  <c:v>All U.S. institutions</c:v>
                </c:pt>
              </c:strCache>
            </c:strRef>
          </c:cat>
          <c:val>
            <c:numRef>
              <c:f>'Q1.2B'!$M$2:$O$2</c:f>
              <c:numCache>
                <c:formatCode>0%</c:formatCode>
                <c:ptCount val="3"/>
                <c:pt idx="0">
                  <c:v>3.0487804878048801E-2</c:v>
                </c:pt>
                <c:pt idx="1">
                  <c:v>3.7145085352820503E-2</c:v>
                </c:pt>
                <c:pt idx="2">
                  <c:v>3.7003020654747303E-2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BD-F446-9AA0-18BB0469A0F5}"/>
            </c:ext>
          </c:extLst>
        </c:ser>
        <c:ser>
          <c:idx val="1"/>
          <c:order val="1"/>
          <c:tx>
            <c:strRef>
              <c:f>'Q1.2B'!$L$3</c:f>
              <c:strCache>
                <c:ptCount val="1"/>
                <c:pt idx="0">
                  <c:v> Institution - Laptop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'Q1.2B'!$M$1:$O$1</c:f>
              <c:strCache>
                <c:ptCount val="3"/>
                <c:pt idx="0">
                  <c:v>Midwestern State University</c:v>
                </c:pt>
                <c:pt idx="1">
                  <c:v>4-year public</c:v>
                </c:pt>
                <c:pt idx="2">
                  <c:v>All U.S. institutions</c:v>
                </c:pt>
              </c:strCache>
            </c:strRef>
          </c:cat>
          <c:val>
            <c:numRef>
              <c:f>'Q1.2B'!$M$3:$O$3</c:f>
              <c:numCache>
                <c:formatCode>0%</c:formatCode>
                <c:ptCount val="3"/>
                <c:pt idx="0">
                  <c:v>1.42276422764228E-2</c:v>
                </c:pt>
                <c:pt idx="1">
                  <c:v>2.2847404754339801E-2</c:v>
                </c:pt>
                <c:pt idx="2">
                  <c:v>2.6818515797207901E-2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BD-F446-9AA0-18BB0469A0F5}"/>
            </c:ext>
          </c:extLst>
        </c:ser>
        <c:ser>
          <c:idx val="2"/>
          <c:order val="2"/>
          <c:tx>
            <c:strRef>
              <c:f>'Q1.2B'!$L$4</c:f>
              <c:strCache>
                <c:ptCount val="1"/>
                <c:pt idx="0">
                  <c:v> Own - Laptop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'Q1.2B'!$M$1:$O$1</c:f>
              <c:strCache>
                <c:ptCount val="3"/>
                <c:pt idx="0">
                  <c:v>Midwestern State University</c:v>
                </c:pt>
                <c:pt idx="1">
                  <c:v>4-year public</c:v>
                </c:pt>
                <c:pt idx="2">
                  <c:v>All U.S. institutions</c:v>
                </c:pt>
              </c:strCache>
            </c:strRef>
          </c:cat>
          <c:val>
            <c:numRef>
              <c:f>'Q1.2B'!$M$4:$O$4</c:f>
              <c:numCache>
                <c:formatCode>0%</c:formatCode>
                <c:ptCount val="3"/>
                <c:pt idx="0">
                  <c:v>0.98170731707317105</c:v>
                </c:pt>
                <c:pt idx="1">
                  <c:v>0.96842956587042495</c:v>
                </c:pt>
                <c:pt idx="2">
                  <c:v>0.96628296187443896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1BD-F446-9AA0-18BB0469A0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shape val="box"/>
        <c:axId val="-836339328"/>
        <c:axId val="-836337280"/>
        <c:axId val="0"/>
      </c:bar3DChart>
      <c:catAx>
        <c:axId val="-836339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36337280"/>
        <c:crosses val="autoZero"/>
        <c:auto val="1"/>
        <c:lblAlgn val="ctr"/>
        <c:lblOffset val="100"/>
        <c:noMultiLvlLbl val="0"/>
      </c:catAx>
      <c:valAx>
        <c:axId val="-836337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836339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How</a:t>
            </a:r>
            <a:r>
              <a:rPr lang="en-US" sz="2000" b="1" baseline="0" dirty="0"/>
              <a:t> Many Internet Capable Device Do You Own?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771178224"/>
        <c:axId val="-770876624"/>
      </c:barChart>
      <c:catAx>
        <c:axId val="-771178224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70876624"/>
        <c:crosses val="autoZero"/>
        <c:auto val="1"/>
        <c:lblAlgn val="ctr"/>
        <c:lblOffset val="100"/>
        <c:noMultiLvlLbl val="0"/>
      </c:catAx>
      <c:valAx>
        <c:axId val="-7708766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71178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To what extent do you use this device for academic work? Laptop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1359528716377694E-2"/>
          <c:y val="0.203867822887181"/>
          <c:w val="0.89705230677579395"/>
          <c:h val="0.572133799195796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'Q1.3 Laptop'!$D$1</c:f>
              <c:strCache>
                <c:ptCount val="1"/>
                <c:pt idx="0">
                  <c:v>Midwestern State University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'Q1.3 Laptop'!$B$2:$C$6</c:f>
              <c:strCache>
                <c:ptCount val="5"/>
                <c:pt idx="0">
                  <c:v>Used for at least one course</c:v>
                </c:pt>
                <c:pt idx="1">
                  <c:v>Did not use at all</c:v>
                </c:pt>
                <c:pt idx="2">
                  <c:v>Used for about half of my courses</c:v>
                </c:pt>
                <c:pt idx="3">
                  <c:v>Used for most of my courses</c:v>
                </c:pt>
                <c:pt idx="4">
                  <c:v>Used for all of my courses</c:v>
                </c:pt>
              </c:strCache>
            </c:strRef>
          </c:cat>
          <c:val>
            <c:numRef>
              <c:f>'Q1.3 Laptop'!$D$2:$D$6</c:f>
              <c:numCache>
                <c:formatCode>0%</c:formatCode>
                <c:ptCount val="5"/>
                <c:pt idx="0">
                  <c:v>3.0487804878048801E-2</c:v>
                </c:pt>
                <c:pt idx="1">
                  <c:v>2.23577235772358E-2</c:v>
                </c:pt>
                <c:pt idx="2">
                  <c:v>7.3170731707317097E-2</c:v>
                </c:pt>
                <c:pt idx="3">
                  <c:v>0.284552845528455</c:v>
                </c:pt>
                <c:pt idx="4">
                  <c:v>0.58943089430894302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0F-474D-B6CA-62FCF5F6D1B5}"/>
            </c:ext>
          </c:extLst>
        </c:ser>
        <c:ser>
          <c:idx val="1"/>
          <c:order val="1"/>
          <c:tx>
            <c:strRef>
              <c:f>'Q1.3 Laptop'!$E$1</c:f>
              <c:strCache>
                <c:ptCount val="1"/>
                <c:pt idx="0">
                  <c:v>4-year public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'Q1.3 Laptop'!$B$2:$C$6</c:f>
              <c:strCache>
                <c:ptCount val="5"/>
                <c:pt idx="0">
                  <c:v>Used for at least one course</c:v>
                </c:pt>
                <c:pt idx="1">
                  <c:v>Did not use at all</c:v>
                </c:pt>
                <c:pt idx="2">
                  <c:v>Used for about half of my courses</c:v>
                </c:pt>
                <c:pt idx="3">
                  <c:v>Used for most of my courses</c:v>
                </c:pt>
                <c:pt idx="4">
                  <c:v>Used for all of my courses</c:v>
                </c:pt>
              </c:strCache>
            </c:strRef>
          </c:cat>
          <c:val>
            <c:numRef>
              <c:f>'Q1.3 Laptop'!$E$2:$E$6</c:f>
              <c:numCache>
                <c:formatCode>0%</c:formatCode>
                <c:ptCount val="5"/>
                <c:pt idx="0">
                  <c:v>2.7073001960558198E-2</c:v>
                </c:pt>
                <c:pt idx="1">
                  <c:v>1.3896897704993701E-2</c:v>
                </c:pt>
                <c:pt idx="2">
                  <c:v>5.0340214508130497E-2</c:v>
                </c:pt>
                <c:pt idx="3">
                  <c:v>0.17823780417483601</c:v>
                </c:pt>
                <c:pt idx="4">
                  <c:v>0.73045208165148201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0F-474D-B6CA-62FCF5F6D1B5}"/>
            </c:ext>
          </c:extLst>
        </c:ser>
        <c:ser>
          <c:idx val="2"/>
          <c:order val="2"/>
          <c:tx>
            <c:strRef>
              <c:f>'Q1.3 Laptop'!$F$1</c:f>
              <c:strCache>
                <c:ptCount val="1"/>
                <c:pt idx="0">
                  <c:v>All U.S. institutions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'Q1.3 Laptop'!$B$2:$C$6</c:f>
              <c:strCache>
                <c:ptCount val="5"/>
                <c:pt idx="0">
                  <c:v>Used for at least one course</c:v>
                </c:pt>
                <c:pt idx="1">
                  <c:v>Did not use at all</c:v>
                </c:pt>
                <c:pt idx="2">
                  <c:v>Used for about half of my courses</c:v>
                </c:pt>
                <c:pt idx="3">
                  <c:v>Used for most of my courses</c:v>
                </c:pt>
                <c:pt idx="4">
                  <c:v>Used for all of my courses</c:v>
                </c:pt>
              </c:strCache>
            </c:strRef>
          </c:cat>
          <c:val>
            <c:numRef>
              <c:f>'Q1.3 Laptop'!$F$2:$F$6</c:f>
              <c:numCache>
                <c:formatCode>0%</c:formatCode>
                <c:ptCount val="5"/>
                <c:pt idx="0">
                  <c:v>2.9881168341452501E-2</c:v>
                </c:pt>
                <c:pt idx="1">
                  <c:v>1.51036464809115E-2</c:v>
                </c:pt>
                <c:pt idx="2">
                  <c:v>5.2791422922484198E-2</c:v>
                </c:pt>
                <c:pt idx="3">
                  <c:v>0.18313935712684201</c:v>
                </c:pt>
                <c:pt idx="4">
                  <c:v>0.71908440512830996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60F-474D-B6CA-62FCF5F6D1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-771508432"/>
        <c:axId val="-771506384"/>
      </c:barChart>
      <c:catAx>
        <c:axId val="-771508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71506384"/>
        <c:crosses val="autoZero"/>
        <c:auto val="1"/>
        <c:lblAlgn val="ctr"/>
        <c:lblOffset val="100"/>
        <c:noMultiLvlLbl val="0"/>
      </c:catAx>
      <c:valAx>
        <c:axId val="-771506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71508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How</a:t>
            </a:r>
            <a:r>
              <a:rPr lang="en-US" sz="2000" b="1" baseline="0" dirty="0"/>
              <a:t> Many Internet Capable Device Do You Own?</a:t>
            </a:r>
            <a:endParaRPr lang="en-US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771658144"/>
        <c:axId val="-771655824"/>
      </c:barChart>
      <c:catAx>
        <c:axId val="-771658144"/>
        <c:scaling>
          <c:orientation val="minMax"/>
        </c:scaling>
        <c:delete val="0"/>
        <c:axPos val="l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71655824"/>
        <c:crosses val="autoZero"/>
        <c:auto val="1"/>
        <c:lblAlgn val="ctr"/>
        <c:lblOffset val="100"/>
        <c:noMultiLvlLbl val="0"/>
      </c:catAx>
      <c:valAx>
        <c:axId val="-7716558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71658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0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50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5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6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5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8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59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4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4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4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4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tiff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tif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01996695-205B-C541-9F4C-D11AB21AB3D8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-533400" y="-1981200"/>
          <a:ext cx="8305800" cy="4876800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>
          <a:extLst xmlns:a="http://schemas.openxmlformats.org/drawingml/2006/main">
            <a:ext uri="{FF2B5EF4-FFF2-40B4-BE49-F238E27FC236}">
              <a16:creationId xmlns:a16="http://schemas.microsoft.com/office/drawing/2014/main" id="{4837723A-EA2A-2448-8C6D-A3AE6478376B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9994900" cy="6311900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C624B-BD77-483A-925C-55441F5BB318}" type="datetimeFigureOut">
              <a:rPr lang="en-US" smtClean="0"/>
              <a:pPr/>
              <a:t>10/23/18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AF7F24-73FD-4F3C-AB10-0DC01DBC97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41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74CB-2AC7-8041-9596-00383137C647}" type="datetimeFigureOut">
              <a:rPr lang="en-US" smtClean="0"/>
              <a:t>10/23/18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F6694-9D8A-5945-95C2-5527DE35BE8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12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1092-A166-4A72-A3DE-34EC58EE119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5862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1092-A166-4A72-A3DE-34EC58EE119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79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1092-A166-4A72-A3DE-34EC58EE119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203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1092-A166-4A72-A3DE-34EC58EE119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766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1092-A166-4A72-A3DE-34EC58EE119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432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1092-A166-4A72-A3DE-34EC58EE119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1962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1092-A166-4A72-A3DE-34EC58EE119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5438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1092-A166-4A72-A3DE-34EC58EE119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664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1092-A166-4A72-A3DE-34EC58EE119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15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1092-A166-4A72-A3DE-34EC58EE119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4100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1092-A166-4A72-A3DE-34EC58EE1199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377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Standard Applications</a:t>
            </a:r>
          </a:p>
          <a:p>
            <a:r>
              <a:rPr lang="en-US" dirty="0"/>
              <a:t>	Access</a:t>
            </a:r>
          </a:p>
          <a:p>
            <a:r>
              <a:rPr lang="en-US" dirty="0"/>
              <a:t>	OneNote</a:t>
            </a:r>
          </a:p>
          <a:p>
            <a:r>
              <a:rPr lang="en-US" dirty="0"/>
              <a:t>	Outlook</a:t>
            </a:r>
          </a:p>
          <a:p>
            <a:r>
              <a:rPr lang="en-US" dirty="0"/>
              <a:t>	PowerPoint</a:t>
            </a:r>
          </a:p>
          <a:p>
            <a:r>
              <a:rPr lang="en-US" dirty="0"/>
              <a:t>	Publisher</a:t>
            </a:r>
          </a:p>
          <a:p>
            <a:r>
              <a:rPr lang="en-US" dirty="0"/>
              <a:t>	Word</a:t>
            </a:r>
          </a:p>
          <a:p>
            <a:r>
              <a:rPr lang="en-US" dirty="0"/>
              <a:t>	Excel</a:t>
            </a:r>
          </a:p>
          <a:p>
            <a:r>
              <a:rPr lang="en-US" dirty="0"/>
              <a:t>	Teams</a:t>
            </a:r>
          </a:p>
          <a:p>
            <a:r>
              <a:rPr lang="en-US" dirty="0"/>
              <a:t>	OneDrive</a:t>
            </a:r>
          </a:p>
          <a:p>
            <a:r>
              <a:rPr lang="en-US" dirty="0"/>
              <a:t>	Skype for Business</a:t>
            </a:r>
          </a:p>
          <a:p>
            <a:endParaRPr lang="en-US" dirty="0"/>
          </a:p>
          <a:p>
            <a:r>
              <a:rPr lang="en-US" dirty="0"/>
              <a:t>Both forms of the application</a:t>
            </a:r>
            <a:r>
              <a:rPr lang="en-US" baseline="0" dirty="0"/>
              <a:t> are available.  Web based as well as locally installed.  Access is ONLY available for local installation.</a:t>
            </a:r>
          </a:p>
          <a:p>
            <a:endParaRPr lang="en-US" baseline="0" dirty="0"/>
          </a:p>
          <a:p>
            <a:r>
              <a:rPr lang="en-US" baseline="0" dirty="0"/>
              <a:t>OneDrive underpins it all.  Microsoft’s answer to dropbox.  </a:t>
            </a:r>
          </a:p>
          <a:p>
            <a:r>
              <a:rPr lang="en-US" baseline="0" dirty="0"/>
              <a:t>	Access files anywhere</a:t>
            </a:r>
          </a:p>
          <a:p>
            <a:r>
              <a:rPr lang="en-US" baseline="0" dirty="0"/>
              <a:t>	Work with anyone</a:t>
            </a:r>
          </a:p>
          <a:p>
            <a:r>
              <a:rPr lang="en-US" baseline="0" dirty="0"/>
              <a:t>	Find files quickly with search capability</a:t>
            </a:r>
          </a:p>
          <a:p>
            <a:r>
              <a:rPr lang="en-US" baseline="0" dirty="0"/>
              <a:t>	Has advanced encryption, compliance, and security features</a:t>
            </a:r>
          </a:p>
          <a:p>
            <a:r>
              <a:rPr lang="en-US" baseline="0" dirty="0"/>
              <a:t>	1TB of storage PER USER</a:t>
            </a:r>
          </a:p>
          <a:p>
            <a:r>
              <a:rPr lang="en-US" baseline="0" dirty="0"/>
              <a:t>	Can access from any PC, Mac, iOS, or Android device</a:t>
            </a:r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1092-A166-4A72-A3DE-34EC58EE119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209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1092-A166-4A72-A3DE-34EC58EE1199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403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1092-A166-4A72-A3DE-34EC58EE1199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2987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1092-A166-4A72-A3DE-34EC58EE1199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4386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1092-A166-4A72-A3DE-34EC58EE1199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6214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1092-A166-4A72-A3DE-34EC58EE1199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2826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1092-A166-4A72-A3DE-34EC58EE1199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4765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1092-A166-4A72-A3DE-34EC58EE1199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3416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1092-A166-4A72-A3DE-34EC58EE1199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8361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1092-A166-4A72-A3DE-34EC58EE1199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0051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1092-A166-4A72-A3DE-34EC58EE1199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033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1092-A166-4A72-A3DE-34EC58EE119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45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1092-A166-4A72-A3DE-34EC58EE1199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90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1092-A166-4A72-A3DE-34EC58EE1199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719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1092-A166-4A72-A3DE-34EC58EE1199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5701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1092-A166-4A72-A3DE-34EC58EE1199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64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1092-A166-4A72-A3DE-34EC58EE1199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9876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1092-A166-4A72-A3DE-34EC58EE1199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7085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1092-A166-4A72-A3DE-34EC58EE1199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112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1092-A166-4A72-A3DE-34EC58EE1199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0615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1092-A166-4A72-A3DE-34EC58EE1199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4345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1092-A166-4A72-A3DE-34EC58EE1199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638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1092-A166-4A72-A3DE-34EC58EE119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688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1092-A166-4A72-A3DE-34EC58EE1199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2361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1092-A166-4A72-A3DE-34EC58EE1199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8786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1092-A166-4A72-A3DE-34EC58EE1199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875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1092-A166-4A72-A3DE-34EC58EE119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26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1092-A166-4A72-A3DE-34EC58EE119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6035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1092-A166-4A72-A3DE-34EC58EE119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917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7C1092-A166-4A72-A3DE-34EC58EE119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034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F6694-9D8A-5945-95C2-5527DE35BE8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662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FF1A8-4343-494C-BD0A-8016D377D064}" type="datetimeFigureOut">
              <a:rPr lang="en-US" smtClean="0"/>
              <a:pPr/>
              <a:t>10/23/18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80D2-C0D5-4932-8870-6B63D4BF9B5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FF1A8-4343-494C-BD0A-8016D377D064}" type="datetimeFigureOut">
              <a:rPr lang="en-US" smtClean="0"/>
              <a:pPr/>
              <a:t>10/23/18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80D2-C0D5-4932-8870-6B63D4BF9B5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FF1A8-4343-494C-BD0A-8016D377D064}" type="datetimeFigureOut">
              <a:rPr lang="en-US" smtClean="0"/>
              <a:pPr/>
              <a:t>10/23/18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80D2-C0D5-4932-8870-6B63D4BF9B5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83540" y="353314"/>
            <a:ext cx="8376919" cy="3854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10/23/18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0130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FF1A8-4343-494C-BD0A-8016D377D064}" type="datetimeFigureOut">
              <a:rPr lang="en-US" smtClean="0"/>
              <a:pPr/>
              <a:t>10/23/18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80D2-C0D5-4932-8870-6B63D4BF9B5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FF1A8-4343-494C-BD0A-8016D377D064}" type="datetimeFigureOut">
              <a:rPr lang="en-US" smtClean="0"/>
              <a:pPr/>
              <a:t>10/23/18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80D2-C0D5-4932-8870-6B63D4BF9B5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FF1A8-4343-494C-BD0A-8016D377D064}" type="datetimeFigureOut">
              <a:rPr lang="en-US" smtClean="0"/>
              <a:pPr/>
              <a:t>10/23/18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80D2-C0D5-4932-8870-6B63D4BF9B5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FF1A8-4343-494C-BD0A-8016D377D064}" type="datetimeFigureOut">
              <a:rPr lang="en-US" smtClean="0"/>
              <a:pPr/>
              <a:t>10/23/18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80D2-C0D5-4932-8870-6B63D4BF9B5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FF1A8-4343-494C-BD0A-8016D377D064}" type="datetimeFigureOut">
              <a:rPr lang="en-US" smtClean="0"/>
              <a:pPr/>
              <a:t>10/23/18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80D2-C0D5-4932-8870-6B63D4BF9B5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FF1A8-4343-494C-BD0A-8016D377D064}" type="datetimeFigureOut">
              <a:rPr lang="en-US" smtClean="0"/>
              <a:pPr/>
              <a:t>10/23/18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80D2-C0D5-4932-8870-6B63D4BF9B5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FF1A8-4343-494C-BD0A-8016D377D064}" type="datetimeFigureOut">
              <a:rPr lang="en-US" smtClean="0"/>
              <a:pPr/>
              <a:t>10/23/18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80D2-C0D5-4932-8870-6B63D4BF9B5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FF1A8-4343-494C-BD0A-8016D377D064}" type="datetimeFigureOut">
              <a:rPr lang="en-US" smtClean="0"/>
              <a:pPr/>
              <a:t>10/23/18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80D2-C0D5-4932-8870-6B63D4BF9B5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FF1A8-4343-494C-BD0A-8016D377D064}" type="datetimeFigureOut">
              <a:rPr lang="en-US" smtClean="0"/>
              <a:pPr/>
              <a:t>10/23/18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180D2-C0D5-4932-8870-6B63D4BF9B5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cid:image001.png@01D419C7.A993D090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://msutexas.edu/" TargetMode="External"/><Relationship Id="rId4" Type="http://schemas.openxmlformats.org/officeDocument/2006/relationships/hyperlink" Target="https://msutexas.edu/it/domain-name-change.php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sutexas.edu/it/banner/index.php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library.educause.edu/~/media/files/library/2016/10/2017ecarfacultysurvey.pdf?la=en" TargetMode="External"/><Relationship Id="rId5" Type="http://schemas.openxmlformats.org/officeDocument/2006/relationships/hyperlink" Target="https://library.educause.edu/~/media/files/library/2016/10/2017ecarstudentstudysurvey.pdf?la=en" TargetMode="External"/><Relationship Id="rId4" Type="http://schemas.openxmlformats.org/officeDocument/2006/relationships/hyperlink" Target="https://library.educause.edu/~/media/files/library/2018/6/cds2018full.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15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23.xml"/><Relationship Id="rId4" Type="http://schemas.openxmlformats.org/officeDocument/2006/relationships/chart" Target="../charts/char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25.xml"/><Relationship Id="rId4" Type="http://schemas.openxmlformats.org/officeDocument/2006/relationships/chart" Target="../charts/char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27.xml"/><Relationship Id="rId4" Type="http://schemas.openxmlformats.org/officeDocument/2006/relationships/chart" Target="../charts/char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29.xml"/><Relationship Id="rId4" Type="http://schemas.openxmlformats.org/officeDocument/2006/relationships/chart" Target="../charts/char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32.xml"/><Relationship Id="rId5" Type="http://schemas.openxmlformats.org/officeDocument/2006/relationships/chart" Target="../charts/chart31.xml"/><Relationship Id="rId4" Type="http://schemas.openxmlformats.org/officeDocument/2006/relationships/chart" Target="../charts/chart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34.xml"/><Relationship Id="rId4" Type="http://schemas.openxmlformats.org/officeDocument/2006/relationships/chart" Target="../charts/chart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36.xml"/><Relationship Id="rId4" Type="http://schemas.openxmlformats.org/officeDocument/2006/relationships/chart" Target="../charts/chart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39.xml"/><Relationship Id="rId5" Type="http://schemas.openxmlformats.org/officeDocument/2006/relationships/chart" Target="../charts/chart38.xml"/><Relationship Id="rId4" Type="http://schemas.openxmlformats.org/officeDocument/2006/relationships/chart" Target="../charts/chart3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41.xml"/><Relationship Id="rId4" Type="http://schemas.openxmlformats.org/officeDocument/2006/relationships/chart" Target="../charts/chart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43.xml"/><Relationship Id="rId4" Type="http://schemas.openxmlformats.org/officeDocument/2006/relationships/chart" Target="../charts/chart4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45.xml"/><Relationship Id="rId4" Type="http://schemas.openxmlformats.org/officeDocument/2006/relationships/chart" Target="../charts/chart4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47.xml"/><Relationship Id="rId4" Type="http://schemas.openxmlformats.org/officeDocument/2006/relationships/chart" Target="../charts/chart4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49.xml"/><Relationship Id="rId4" Type="http://schemas.openxmlformats.org/officeDocument/2006/relationships/chart" Target="../charts/chart4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51.xml"/><Relationship Id="rId4" Type="http://schemas.openxmlformats.org/officeDocument/2006/relationships/chart" Target="../charts/chart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53.xml"/><Relationship Id="rId4" Type="http://schemas.openxmlformats.org/officeDocument/2006/relationships/chart" Target="../charts/chart5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55.xml"/><Relationship Id="rId4" Type="http://schemas.openxmlformats.org/officeDocument/2006/relationships/chart" Target="../charts/chart5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57.xml"/><Relationship Id="rId4" Type="http://schemas.openxmlformats.org/officeDocument/2006/relationships/chart" Target="../charts/chart5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5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5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FF033666-E9CE-0045-8DA0-877E7A68EA65}"/>
              </a:ext>
            </a:extLst>
          </p:cNvPr>
          <p:cNvSpPr/>
          <p:nvPr/>
        </p:nvSpPr>
        <p:spPr>
          <a:xfrm>
            <a:off x="0" y="11"/>
            <a:ext cx="9144000" cy="68558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95F3B610-E994-6547-94EA-8964CEBEE874}"/>
              </a:ext>
            </a:extLst>
          </p:cNvPr>
          <p:cNvSpPr/>
          <p:nvPr/>
        </p:nvSpPr>
        <p:spPr>
          <a:xfrm>
            <a:off x="0" y="2159"/>
            <a:ext cx="9144000" cy="68558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94019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0128" y="164068"/>
            <a:ext cx="594106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Arial"/>
                <a:cs typeface="Arial"/>
              </a:rPr>
              <a:t>Project Updates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0128" y="2773613"/>
            <a:ext cx="80018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tabLst>
                <a:tab pos="463550" algn="l"/>
              </a:tabLst>
            </a:pPr>
            <a:r>
              <a:rPr lang="en-US" sz="2400" dirty="0"/>
              <a:t>	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7FDD9E-54F6-9D45-9AC5-9F94155C5890}"/>
              </a:ext>
            </a:extLst>
          </p:cNvPr>
          <p:cNvSpPr txBox="1"/>
          <p:nvPr/>
        </p:nvSpPr>
        <p:spPr>
          <a:xfrm>
            <a:off x="344170" y="1219200"/>
            <a:ext cx="430403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v"/>
            </a:pPr>
            <a:r>
              <a:rPr lang="en-US" sz="2400" b="1" dirty="0"/>
              <a:t>Summer 2018 </a:t>
            </a:r>
          </a:p>
          <a:p>
            <a:pPr marL="914400" lvl="1" indent="-457200">
              <a:buFont typeface="Wingdings" charset="2"/>
              <a:buChar char="v"/>
            </a:pPr>
            <a:r>
              <a:rPr lang="en-US" dirty="0"/>
              <a:t>Dillard Classroom AV</a:t>
            </a:r>
          </a:p>
          <a:p>
            <a:pPr marL="914400" lvl="1" indent="-457200">
              <a:buFont typeface="Wingdings" charset="2"/>
              <a:buChar char="v"/>
            </a:pPr>
            <a:r>
              <a:rPr lang="en-US" dirty="0"/>
              <a:t>Disaster Recovery </a:t>
            </a:r>
            <a:r>
              <a:rPr lang="mr-IN" dirty="0"/>
              <a:t>–</a:t>
            </a:r>
            <a:r>
              <a:rPr lang="en-US" dirty="0"/>
              <a:t> Flower Mound</a:t>
            </a:r>
          </a:p>
          <a:p>
            <a:pPr marL="914400" lvl="1" indent="-457200">
              <a:buFont typeface="Wingdings" charset="2"/>
              <a:buChar char="v"/>
            </a:pPr>
            <a:r>
              <a:rPr lang="en-US" dirty="0"/>
              <a:t>Police move to Electra Circle</a:t>
            </a:r>
          </a:p>
          <a:p>
            <a:pPr marL="914400" lvl="1" indent="-457200">
              <a:buFont typeface="Wingdings" charset="2"/>
              <a:buChar char="v"/>
            </a:pPr>
            <a:r>
              <a:rPr lang="en-US" dirty="0"/>
              <a:t>Phone-a-Thon move to Alumni House</a:t>
            </a:r>
          </a:p>
          <a:p>
            <a:pPr marL="914400" lvl="1" indent="-457200">
              <a:buFont typeface="Wingdings" charset="2"/>
              <a:buChar char="v"/>
            </a:pPr>
            <a:r>
              <a:rPr lang="en-US" dirty="0"/>
              <a:t>Language Learning Computer Lab</a:t>
            </a:r>
          </a:p>
          <a:p>
            <a:pPr marL="914400" lvl="1" indent="-457200">
              <a:buFont typeface="Wingdings" charset="2"/>
              <a:buChar char="v"/>
            </a:pPr>
            <a:r>
              <a:rPr lang="en-US" dirty="0"/>
              <a:t>Lifelong Learning Center </a:t>
            </a:r>
          </a:p>
          <a:p>
            <a:pPr marL="914400" lvl="1" indent="-457200">
              <a:buFont typeface="Wingdings" charset="2"/>
              <a:buChar char="v"/>
            </a:pPr>
            <a:r>
              <a:rPr lang="en-US" dirty="0"/>
              <a:t>Radius CRM (Customer Relationship Management)</a:t>
            </a:r>
          </a:p>
          <a:p>
            <a:pPr marL="914400" lvl="1" indent="-457200">
              <a:buFont typeface="Wingdings" charset="2"/>
              <a:buChar char="v"/>
            </a:pPr>
            <a:r>
              <a:rPr lang="en-US" dirty="0"/>
              <a:t>Computer Labs</a:t>
            </a:r>
          </a:p>
          <a:p>
            <a:pPr marL="1371600" lvl="2" indent="-457200">
              <a:buFont typeface="Wingdings" charset="2"/>
              <a:buChar char="v"/>
            </a:pPr>
            <a:r>
              <a:rPr lang="en-US" dirty="0"/>
              <a:t>Dillard 324 PC 50</a:t>
            </a:r>
          </a:p>
          <a:p>
            <a:pPr marL="1371600" lvl="2" indent="-457200">
              <a:buFont typeface="Wingdings" charset="2"/>
              <a:buChar char="v"/>
            </a:pPr>
            <a:r>
              <a:rPr lang="en-US" dirty="0"/>
              <a:t>Bea Wood PC 28</a:t>
            </a:r>
          </a:p>
          <a:p>
            <a:pPr marL="1371600" lvl="2" indent="-457200">
              <a:buFont typeface="Wingdings" charset="2"/>
              <a:buChar char="v"/>
            </a:pPr>
            <a:r>
              <a:rPr lang="en-US" dirty="0"/>
              <a:t>Hardin 225</a:t>
            </a:r>
          </a:p>
          <a:p>
            <a:pPr marL="1371600" lvl="2" indent="-457200">
              <a:buFont typeface="Wingdings" charset="2"/>
              <a:buChar char="v"/>
            </a:pPr>
            <a:r>
              <a:rPr lang="en-US" dirty="0"/>
              <a:t>Bolin CS Mac Lab 15</a:t>
            </a:r>
          </a:p>
          <a:p>
            <a:pPr marL="1371600" lvl="2" indent="-457200">
              <a:buFont typeface="Wingdings" charset="2"/>
              <a:buChar char="v"/>
            </a:pPr>
            <a:r>
              <a:rPr lang="en-US" dirty="0"/>
              <a:t>Geosciences PC 25</a:t>
            </a:r>
          </a:p>
          <a:p>
            <a:pPr marL="1371600" lvl="2" indent="-457200">
              <a:buFont typeface="Wingdings" charset="2"/>
              <a:buChar char="v"/>
            </a:pPr>
            <a:r>
              <a:rPr lang="en-US" dirty="0"/>
              <a:t>Bolin Math PC 31</a:t>
            </a:r>
          </a:p>
          <a:p>
            <a:pPr marL="285750" indent="-285750">
              <a:buFont typeface="Wingdings" charset="2"/>
              <a:buChar char="v"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4A1CBA-76E0-0049-AFE0-1FB5414F2466}"/>
              </a:ext>
            </a:extLst>
          </p:cNvPr>
          <p:cNvSpPr txBox="1"/>
          <p:nvPr/>
        </p:nvSpPr>
        <p:spPr>
          <a:xfrm>
            <a:off x="4458970" y="1238977"/>
            <a:ext cx="430403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v"/>
            </a:pPr>
            <a:r>
              <a:rPr lang="en-US" sz="2400" b="1" dirty="0"/>
              <a:t>Current/Continuing</a:t>
            </a:r>
            <a:endParaRPr lang="en-US" dirty="0"/>
          </a:p>
          <a:p>
            <a:pPr marL="914400" lvl="1" indent="-457200">
              <a:buFont typeface="Wingdings" charset="2"/>
              <a:buChar char="v"/>
            </a:pPr>
            <a:r>
              <a:rPr lang="en-US" dirty="0"/>
              <a:t>Domain Name</a:t>
            </a:r>
          </a:p>
          <a:p>
            <a:pPr marL="914400" lvl="1" indent="-457200">
              <a:buFont typeface="Wingdings" charset="2"/>
              <a:buChar char="v"/>
            </a:pPr>
            <a:r>
              <a:rPr lang="en-US" dirty="0"/>
              <a:t>Banner 9</a:t>
            </a:r>
          </a:p>
          <a:p>
            <a:pPr marL="914400" lvl="1" indent="-457200">
              <a:buFont typeface="Wingdings" charset="2"/>
              <a:buChar char="v"/>
            </a:pPr>
            <a:r>
              <a:rPr lang="en-US" dirty="0"/>
              <a:t>Campus Wi-Fi</a:t>
            </a:r>
          </a:p>
          <a:p>
            <a:pPr marL="914400" lvl="1" indent="-457200">
              <a:buFont typeface="Wingdings" charset="2"/>
              <a:buChar char="v"/>
            </a:pPr>
            <a:r>
              <a:rPr lang="en-US" dirty="0"/>
              <a:t>Campus Fiber</a:t>
            </a:r>
          </a:p>
          <a:p>
            <a:pPr marL="914400" lvl="1" indent="-457200">
              <a:buFont typeface="Wingdings" charset="2"/>
              <a:buChar char="v"/>
            </a:pPr>
            <a:r>
              <a:rPr lang="en-US" dirty="0"/>
              <a:t>HSHS/New Data Center</a:t>
            </a:r>
          </a:p>
          <a:p>
            <a:pPr marL="914400" lvl="1" indent="-457200">
              <a:buFont typeface="Wingdings" charset="2"/>
              <a:buChar char="v"/>
            </a:pPr>
            <a:endParaRPr lang="en-US" dirty="0"/>
          </a:p>
          <a:p>
            <a:pPr marL="457200" indent="-457200">
              <a:buFont typeface="Wingdings" charset="2"/>
              <a:buChar char="v"/>
            </a:pPr>
            <a:r>
              <a:rPr lang="en-US" sz="2400" b="1" dirty="0"/>
              <a:t>Items Queued Up</a:t>
            </a:r>
          </a:p>
          <a:p>
            <a:pPr marL="914400" lvl="1" indent="-457200">
              <a:buFont typeface="Wingdings" charset="2"/>
              <a:buChar char="v"/>
            </a:pPr>
            <a:r>
              <a:rPr lang="en-US" dirty="0"/>
              <a:t>Touchnet </a:t>
            </a:r>
          </a:p>
          <a:p>
            <a:pPr marL="914400" lvl="1" indent="-457200">
              <a:buFont typeface="Wingdings" charset="2"/>
              <a:buChar char="v"/>
            </a:pPr>
            <a:r>
              <a:rPr lang="en-US" dirty="0"/>
              <a:t>Ad Astra</a:t>
            </a:r>
          </a:p>
          <a:p>
            <a:pPr marL="914400" lvl="1" indent="-457200">
              <a:buFont typeface="Wingdings" charset="2"/>
              <a:buChar char="v"/>
            </a:pPr>
            <a:r>
              <a:rPr lang="en-US" dirty="0"/>
              <a:t>Office 365</a:t>
            </a:r>
          </a:p>
          <a:p>
            <a:pPr marL="914400" lvl="1" indent="-457200">
              <a:buFont typeface="Wingdings" charset="2"/>
              <a:buChar char="v"/>
            </a:pPr>
            <a:endParaRPr lang="en-US" dirty="0"/>
          </a:p>
          <a:p>
            <a:pPr marL="285750" indent="-285750">
              <a:buFont typeface="Wingdings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09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3C2667DD-A413-F34D-AD1E-BF05E4778276}"/>
              </a:ext>
            </a:extLst>
          </p:cNvPr>
          <p:cNvSpPr/>
          <p:nvPr/>
        </p:nvSpPr>
        <p:spPr>
          <a:xfrm>
            <a:off x="0" y="5032"/>
            <a:ext cx="9144000" cy="68558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731" y="114306"/>
            <a:ext cx="6629400" cy="838200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Information Technology </a:t>
            </a:r>
            <a:r>
              <a:rPr lang="mr-IN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Domain Name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1079501"/>
            <a:ext cx="513588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dirty="0"/>
              <a:t>New Branding - MSU Texas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400" dirty="0"/>
              <a:t>Domain Change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/>
              <a:t>Moving from mwsu.edu to msutexas.edu 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/>
              <a:t>6 months plus 6 month extension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/>
              <a:t>Through February of 2019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400" dirty="0"/>
              <a:t>Changes: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/>
              <a:t>Email, portal, single sign-on, D2L, website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/>
              <a:t>Update personal accounts linked to mwsu.edu 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/>
              <a:t>Update external websites, research publications, professional associations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/>
              <a:t>Update email signature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400" dirty="0">
                <a:hlinkClick r:id="rId4"/>
              </a:rPr>
              <a:t>https://msutexas.edu/it/domain-name-change.php</a:t>
            </a:r>
            <a:endParaRPr lang="en-US" sz="2400" dirty="0"/>
          </a:p>
          <a:p>
            <a:pPr marL="285750" indent="-285750">
              <a:buFont typeface="Wingdings" charset="2"/>
              <a:buChar char="Ø"/>
            </a:pPr>
            <a:endParaRPr lang="en-US" sz="2400" dirty="0"/>
          </a:p>
        </p:txBody>
      </p:sp>
      <p:pic>
        <p:nvPicPr>
          <p:cNvPr id="7" name="Picture 6" descr="MSU Texas Logo">
            <a:hlinkClick r:id="rId5"/>
          </p:cNvPr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31" y="2780489"/>
            <a:ext cx="3614079" cy="1294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91600"/>
      </p:ext>
    </p:extLst>
  </p:cSld>
  <p:clrMapOvr>
    <a:masterClrMapping/>
  </p:clrMapOvr>
  <p:transition spd="med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00687965-B33C-7F42-8DF1-04483E3845DA}"/>
              </a:ext>
            </a:extLst>
          </p:cNvPr>
          <p:cNvSpPr/>
          <p:nvPr/>
        </p:nvSpPr>
        <p:spPr>
          <a:xfrm>
            <a:off x="0" y="11"/>
            <a:ext cx="9144000" cy="68558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6324600" cy="83820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Information Technology </a:t>
            </a:r>
            <a:r>
              <a:rPr lang="mr-IN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Banner 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1295400"/>
            <a:ext cx="792480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800" dirty="0"/>
              <a:t> Why are we doing this?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2200" dirty="0"/>
              <a:t>Oracle’s Extended Support for Oracle Forms ending December 31, 2018.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2200" dirty="0"/>
              <a:t>No new features updates, fixes, security alerts, data fixes, and critical patch updates.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2200" dirty="0"/>
              <a:t>Ellucian moving Banner 8 administrative applications to Sustaining Support January 1, 2019.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800" dirty="0"/>
              <a:t> Need to transition to Banner 9 Admin Pages (INB)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2200" dirty="0"/>
              <a:t>Does not impact Banner Self-Service/Webworld at this time.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800" dirty="0"/>
              <a:t> What is changing?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2200" dirty="0"/>
              <a:t>Interface has a web look and feel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2200" dirty="0"/>
              <a:t>Navigation is different (banner keyboard shortcuts template)</a:t>
            </a:r>
          </a:p>
          <a:p>
            <a:pPr marL="742950" lvl="1" indent="-285750">
              <a:buFont typeface="Wingdings" charset="2"/>
              <a:buChar char="Ø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2237158"/>
      </p:ext>
    </p:extLst>
  </p:cSld>
  <p:clrMapOvr>
    <a:masterClrMapping/>
  </p:clrMapOvr>
  <p:transition spd="med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00687965-B33C-7F42-8DF1-04483E3845DA}"/>
              </a:ext>
            </a:extLst>
          </p:cNvPr>
          <p:cNvSpPr/>
          <p:nvPr/>
        </p:nvSpPr>
        <p:spPr>
          <a:xfrm>
            <a:off x="0" y="11"/>
            <a:ext cx="9144000" cy="68558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6324600" cy="83820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Information Technology </a:t>
            </a:r>
            <a:r>
              <a:rPr lang="mr-IN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Banner 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1441132"/>
            <a:ext cx="4572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800" dirty="0"/>
              <a:t> What has been done.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2400" dirty="0"/>
              <a:t> Ellucian Solutions Manager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2400" dirty="0"/>
              <a:t> Single Sign-On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sz="2400" dirty="0"/>
              <a:t> Testing in Qual 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800" dirty="0"/>
              <a:t>Banner 8 will still be available for several weeks as users learn how to work within Banner 9.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3200" dirty="0"/>
              <a:t> </a:t>
            </a:r>
            <a:r>
              <a:rPr lang="en-US" sz="2800" dirty="0"/>
              <a:t>Website Information: </a:t>
            </a:r>
            <a:r>
              <a:rPr lang="en-US" sz="2800" dirty="0">
                <a:hlinkClick r:id="rId3"/>
              </a:rPr>
              <a:t>https://msutexas.edu/it/banner/index.php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288" y="1478346"/>
            <a:ext cx="35052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3750"/>
      </p:ext>
    </p:extLst>
  </p:cSld>
  <p:clrMapOvr>
    <a:masterClrMapping/>
  </p:clrMapOvr>
  <p:transition spd="med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33867" y="8467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0128" y="0"/>
            <a:ext cx="594106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n-US" sz="24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Arial"/>
                <a:cs typeface="Arial"/>
              </a:rPr>
              <a:t>Technology Related Surveys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265" y="1222585"/>
            <a:ext cx="84556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r>
              <a:rPr lang="en-US" sz="2400" b="1" dirty="0"/>
              <a:t>	 </a:t>
            </a:r>
            <a:r>
              <a:rPr lang="en-US" sz="2400" dirty="0"/>
              <a:t>	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2559" y="1096241"/>
            <a:ext cx="623444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v"/>
            </a:pPr>
            <a:r>
              <a:rPr lang="en-US" sz="2400" b="1" dirty="0"/>
              <a:t>Student Government Survey Fall 2017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000" dirty="0"/>
              <a:t>Two IT Related Questions</a:t>
            </a:r>
          </a:p>
          <a:p>
            <a:pPr marL="457200" indent="-457200">
              <a:buFont typeface="Wingdings" charset="2"/>
              <a:buChar char="v"/>
            </a:pPr>
            <a:r>
              <a:rPr lang="en-US" sz="2400" b="1" dirty="0">
                <a:hlinkClick r:id="rId4"/>
              </a:rPr>
              <a:t>Core Data Survey </a:t>
            </a:r>
            <a:r>
              <a:rPr lang="mr-IN" sz="2400" b="1" dirty="0">
                <a:hlinkClick r:id="rId4"/>
              </a:rPr>
              <a:t>–</a:t>
            </a:r>
            <a:r>
              <a:rPr lang="en-US" sz="2400" b="1" dirty="0">
                <a:hlinkClick r:id="rId4"/>
              </a:rPr>
              <a:t> Educause 2018 (October)</a:t>
            </a:r>
            <a:endParaRPr lang="en-US" sz="2400" b="1" dirty="0">
              <a:hlinkClick r:id="rId5"/>
            </a:endParaRPr>
          </a:p>
          <a:p>
            <a:pPr marL="457200" indent="-457200">
              <a:buFont typeface="Wingdings" charset="2"/>
              <a:buChar char="v"/>
            </a:pPr>
            <a:r>
              <a:rPr lang="en-US" sz="2400" b="1" dirty="0">
                <a:hlinkClick r:id="rId5"/>
              </a:rPr>
              <a:t>Student Tech Survey Educause Spring 2018</a:t>
            </a:r>
            <a:endParaRPr lang="en-US" sz="2400" b="1" dirty="0"/>
          </a:p>
          <a:p>
            <a:pPr marL="914400" lvl="1" indent="-457200">
              <a:buFont typeface="Wingdings" charset="2"/>
              <a:buChar char="Ø"/>
            </a:pPr>
            <a:r>
              <a:rPr lang="en-US" sz="2000" dirty="0"/>
              <a:t>Comprehensive Survey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000" dirty="0"/>
              <a:t>124 Higher Education Institutions (2017)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000" dirty="0"/>
              <a:t>10 Countries (2017)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000" dirty="0"/>
              <a:t>539 MSU Students Responded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000" dirty="0"/>
              <a:t>Year 2 in Spring 2019</a:t>
            </a:r>
          </a:p>
          <a:p>
            <a:pPr marL="457200" indent="-457200">
              <a:buFont typeface="Wingdings" charset="2"/>
              <a:buChar char="v"/>
            </a:pPr>
            <a:r>
              <a:rPr lang="en-US" sz="2400" b="1" dirty="0">
                <a:hlinkClick r:id="rId6"/>
              </a:rPr>
              <a:t>Faculty Tech Survey Educause Spring 2019</a:t>
            </a:r>
            <a:endParaRPr lang="en-US" sz="2400" b="1" dirty="0"/>
          </a:p>
          <a:p>
            <a:pPr marL="914400" lvl="1" indent="-457200">
              <a:buFont typeface="Wingdings" charset="2"/>
              <a:buChar char="Ø"/>
            </a:pPr>
            <a:r>
              <a:rPr lang="en-US" sz="2000" dirty="0"/>
              <a:t>Administered every other year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000" dirty="0"/>
              <a:t>MSU will participate next year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000" dirty="0"/>
              <a:t>157 Higher Education Institutions (2017)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000" dirty="0"/>
              <a:t>7 Countries (2017)</a:t>
            </a:r>
          </a:p>
          <a:p>
            <a:pPr marL="914400" lvl="1" indent="-457200">
              <a:buFont typeface="Wingdings" charset="2"/>
              <a:buChar char="Ø"/>
            </a:pPr>
            <a:endParaRPr lang="en-US" sz="2000" dirty="0"/>
          </a:p>
          <a:p>
            <a:pPr marL="457200" indent="-457200">
              <a:buFont typeface="Wingdings" charset="2"/>
              <a:buChar char="Ø"/>
            </a:pP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1188" y="1834459"/>
            <a:ext cx="2495550" cy="203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152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F2B25576-ED9F-C847-BB6E-4783A0292B18}"/>
              </a:ext>
            </a:extLst>
          </p:cNvPr>
          <p:cNvSpPr/>
          <p:nvPr/>
        </p:nvSpPr>
        <p:spPr>
          <a:xfrm>
            <a:off x="0" y="5703"/>
            <a:ext cx="9144000" cy="68558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6001"/>
            <a:ext cx="6477000" cy="83820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Information Technology </a:t>
            </a:r>
            <a:r>
              <a:rPr lang="mr-IN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Core Data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2900" y="1522375"/>
            <a:ext cx="45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8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42908"/>
            <a:ext cx="9144000" cy="377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71246"/>
      </p:ext>
    </p:extLst>
  </p:cSld>
  <p:clrMapOvr>
    <a:masterClrMapping/>
  </p:clrMapOvr>
  <p:transition spd="med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3193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0128" y="0"/>
            <a:ext cx="594106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n-US" sz="24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Arial"/>
                <a:cs typeface="Arial"/>
              </a:rPr>
              <a:t>Educause Student Technology Survey 2018</a:t>
            </a:r>
            <a:endParaRPr sz="2400" dirty="0">
              <a:latin typeface="Arial"/>
              <a:cs typeface="Arial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63826A4-228D-944A-8F35-B2C99B1BD2C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90140" y="1143987"/>
          <a:ext cx="7363720" cy="4289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192D3FB6-4007-324C-B662-9E51B5270D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9468409"/>
              </p:ext>
            </p:extLst>
          </p:nvPr>
        </p:nvGraphicFramePr>
        <p:xfrm>
          <a:off x="152401" y="1066800"/>
          <a:ext cx="8763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761055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3193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0128" y="0"/>
            <a:ext cx="594106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n-US" sz="24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Arial"/>
                <a:cs typeface="Arial"/>
              </a:rPr>
              <a:t>Educause Student Technology Survey 2018</a:t>
            </a:r>
            <a:endParaRPr sz="2400" dirty="0">
              <a:latin typeface="Arial"/>
              <a:cs typeface="Arial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63826A4-228D-944A-8F35-B2C99B1BD2C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90140" y="1143987"/>
          <a:ext cx="7363720" cy="4289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E7C5041-7C70-D84A-993A-FB43A7CF08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9810807"/>
              </p:ext>
            </p:extLst>
          </p:nvPr>
        </p:nvGraphicFramePr>
        <p:xfrm>
          <a:off x="470732" y="1143987"/>
          <a:ext cx="8292268" cy="5187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862841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3193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0128" y="0"/>
            <a:ext cx="594106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n-US" sz="24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Arial"/>
                <a:cs typeface="Arial"/>
              </a:rPr>
              <a:t>Educause Student Technology Survey 2018</a:t>
            </a:r>
            <a:endParaRPr sz="2400" dirty="0">
              <a:latin typeface="Arial"/>
              <a:cs typeface="Arial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63826A4-228D-944A-8F35-B2C99B1BD2C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90140" y="1143987"/>
          <a:ext cx="7363720" cy="4289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01321DB-1C20-9D47-88B4-C4EEA7C83B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2048642"/>
              </p:ext>
            </p:extLst>
          </p:nvPr>
        </p:nvGraphicFramePr>
        <p:xfrm>
          <a:off x="1066800" y="1143987"/>
          <a:ext cx="6832600" cy="5196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463464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3193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0128" y="0"/>
            <a:ext cx="594106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n-US" sz="24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Arial"/>
                <a:cs typeface="Arial"/>
              </a:rPr>
              <a:t>Educause Student Technology Survey 2018</a:t>
            </a:r>
            <a:endParaRPr sz="2400" dirty="0">
              <a:latin typeface="Arial"/>
              <a:cs typeface="Arial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63826A4-228D-944A-8F35-B2C99B1BD2C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90140" y="1143987"/>
          <a:ext cx="7363720" cy="4289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4701F0E-EBCB-0B4D-BA50-FCD06F9896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1683177"/>
              </p:ext>
            </p:extLst>
          </p:nvPr>
        </p:nvGraphicFramePr>
        <p:xfrm>
          <a:off x="256821" y="1133186"/>
          <a:ext cx="8429979" cy="5061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901218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EA981028-BBC4-B64A-B8E4-B2365E05119F}"/>
              </a:ext>
            </a:extLst>
          </p:cNvPr>
          <p:cNvSpPr/>
          <p:nvPr/>
        </p:nvSpPr>
        <p:spPr>
          <a:xfrm>
            <a:off x="0" y="2159"/>
            <a:ext cx="9220200" cy="68558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5715000" cy="83820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Information Technology</a:t>
            </a:r>
          </a:p>
        </p:txBody>
      </p:sp>
      <p:sp>
        <p:nvSpPr>
          <p:cNvPr id="3" name="Rectangle 2"/>
          <p:cNvSpPr/>
          <p:nvPr/>
        </p:nvSpPr>
        <p:spPr>
          <a:xfrm>
            <a:off x="190500" y="2339994"/>
            <a:ext cx="8305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David Sanchez, Chief Information Officer</a:t>
            </a:r>
          </a:p>
          <a:p>
            <a:pPr algn="ctr"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Jim Hall, Chief Information Security Officer</a:t>
            </a:r>
          </a:p>
          <a:p>
            <a:pPr algn="ctr">
              <a:buNone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Information Technology Advisory Committee</a:t>
            </a:r>
          </a:p>
          <a:p>
            <a:pPr algn="ctr">
              <a:buNone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October 12, 2018</a:t>
            </a:r>
          </a:p>
        </p:txBody>
      </p:sp>
    </p:spTree>
    <p:extLst>
      <p:ext uri="{BB962C8B-B14F-4D97-AF65-F5344CB8AC3E}">
        <p14:creationId xmlns:p14="http://schemas.microsoft.com/office/powerpoint/2010/main" val="589981884"/>
      </p:ext>
    </p:extLst>
  </p:cSld>
  <p:clrMapOvr>
    <a:masterClrMapping/>
  </p:clrMapOvr>
  <p:transition spd="med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3193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0128" y="0"/>
            <a:ext cx="594106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n-US" sz="24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Arial"/>
                <a:cs typeface="Arial"/>
              </a:rPr>
              <a:t>Educause Student Technology Survey 2018</a:t>
            </a:r>
            <a:endParaRPr sz="2400" dirty="0">
              <a:latin typeface="Arial"/>
              <a:cs typeface="Arial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63826A4-228D-944A-8F35-B2C99B1BD2C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90140" y="1143987"/>
          <a:ext cx="7363720" cy="4289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24A441E-348E-7E42-8990-DB6216B143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2370450"/>
              </p:ext>
            </p:extLst>
          </p:nvPr>
        </p:nvGraphicFramePr>
        <p:xfrm>
          <a:off x="609600" y="1143987"/>
          <a:ext cx="7924800" cy="4799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805272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3193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0128" y="0"/>
            <a:ext cx="594106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n-US" sz="24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Arial"/>
                <a:cs typeface="Arial"/>
              </a:rPr>
              <a:t>Educause Student Technology Survey 2018</a:t>
            </a:r>
            <a:endParaRPr sz="2400" dirty="0">
              <a:latin typeface="Arial"/>
              <a:cs typeface="Arial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63826A4-228D-944A-8F35-B2C99B1BD2C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90140" y="1143987"/>
          <a:ext cx="7363720" cy="4289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EBF67AE8-91E1-D242-BF62-8C2CD52ADC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5635827"/>
              </p:ext>
            </p:extLst>
          </p:nvPr>
        </p:nvGraphicFramePr>
        <p:xfrm>
          <a:off x="279570" y="1143987"/>
          <a:ext cx="8331030" cy="4962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776372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3193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0128" y="0"/>
            <a:ext cx="594106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n-US" sz="24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Arial"/>
                <a:cs typeface="Arial"/>
              </a:rPr>
              <a:t>Educause Student Technology Survey 2018</a:t>
            </a:r>
            <a:endParaRPr sz="2400" dirty="0">
              <a:latin typeface="Arial"/>
              <a:cs typeface="Arial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63826A4-228D-944A-8F35-B2C99B1BD2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4801859"/>
              </p:ext>
            </p:extLst>
          </p:nvPr>
        </p:nvGraphicFramePr>
        <p:xfrm>
          <a:off x="890140" y="1143987"/>
          <a:ext cx="7363720" cy="4289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63826A4-228D-944A-8F35-B2C99B1BD2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4801859"/>
              </p:ext>
            </p:extLst>
          </p:nvPr>
        </p:nvGraphicFramePr>
        <p:xfrm>
          <a:off x="914400" y="1143000"/>
          <a:ext cx="7363720" cy="4289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83CEB56-D5AF-3E48-960C-D4596826C9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3226234"/>
              </p:ext>
            </p:extLst>
          </p:nvPr>
        </p:nvGraphicFramePr>
        <p:xfrm>
          <a:off x="228600" y="1143000"/>
          <a:ext cx="8686800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204902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3193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0128" y="0"/>
            <a:ext cx="594106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n-US" sz="24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Arial"/>
                <a:cs typeface="Arial"/>
              </a:rPr>
              <a:t>Educause Student Technology Survey 2018</a:t>
            </a:r>
            <a:endParaRPr sz="2400" dirty="0">
              <a:latin typeface="Arial"/>
              <a:cs typeface="Arial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63826A4-228D-944A-8F35-B2C99B1BD2C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90140" y="1143987"/>
          <a:ext cx="7363720" cy="4289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8F035BD-3297-DE48-AE1E-9790B7B85B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0928777"/>
              </p:ext>
            </p:extLst>
          </p:nvPr>
        </p:nvGraphicFramePr>
        <p:xfrm>
          <a:off x="481460" y="1208672"/>
          <a:ext cx="8052940" cy="4887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73680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3193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0128" y="0"/>
            <a:ext cx="594106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n-US" sz="24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Arial"/>
                <a:cs typeface="Arial"/>
              </a:rPr>
              <a:t>Educause Student Technology Survey 2018</a:t>
            </a:r>
            <a:endParaRPr sz="2400" dirty="0">
              <a:latin typeface="Arial"/>
              <a:cs typeface="Arial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63826A4-228D-944A-8F35-B2C99B1BD2C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90140" y="1143987"/>
          <a:ext cx="7363720" cy="4289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F82CEBA-6069-6B43-B966-8B37862943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2476568"/>
              </p:ext>
            </p:extLst>
          </p:nvPr>
        </p:nvGraphicFramePr>
        <p:xfrm>
          <a:off x="609600" y="1143987"/>
          <a:ext cx="8001000" cy="5028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8087488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3193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0128" y="0"/>
            <a:ext cx="594106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n-US" sz="24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Arial"/>
                <a:cs typeface="Arial"/>
              </a:rPr>
              <a:t>Educause Student Technology Survey 2018</a:t>
            </a:r>
            <a:endParaRPr sz="2400" dirty="0">
              <a:latin typeface="Arial"/>
              <a:cs typeface="Arial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63826A4-228D-944A-8F35-B2C99B1BD2C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90140" y="1143987"/>
          <a:ext cx="7363720" cy="4289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86E026E-6C24-8141-81E1-6B2C52E6DA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4769344"/>
              </p:ext>
            </p:extLst>
          </p:nvPr>
        </p:nvGraphicFramePr>
        <p:xfrm>
          <a:off x="609600" y="1143987"/>
          <a:ext cx="7924799" cy="4891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0569116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3193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0128" y="0"/>
            <a:ext cx="594106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n-US" sz="24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Arial"/>
                <a:cs typeface="Arial"/>
              </a:rPr>
              <a:t>Educause Student Technology Survey 2018</a:t>
            </a:r>
            <a:endParaRPr sz="2400" dirty="0">
              <a:latin typeface="Arial"/>
              <a:cs typeface="Arial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63826A4-228D-944A-8F35-B2C99B1BD2C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90140" y="1143987"/>
          <a:ext cx="7363720" cy="4289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7A68957-2D4E-1C4A-BB51-FB0F4704A8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9972462"/>
              </p:ext>
            </p:extLst>
          </p:nvPr>
        </p:nvGraphicFramePr>
        <p:xfrm>
          <a:off x="0" y="1026583"/>
          <a:ext cx="9144000" cy="5145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678095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3193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0128" y="0"/>
            <a:ext cx="594106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n-US" sz="24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Arial"/>
                <a:cs typeface="Arial"/>
              </a:rPr>
              <a:t>Educause Student Technology Survey 2018</a:t>
            </a:r>
            <a:endParaRPr sz="2400" dirty="0">
              <a:latin typeface="Arial"/>
              <a:cs typeface="Arial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63826A4-228D-944A-8F35-B2C99B1BD2C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90140" y="1143987"/>
          <a:ext cx="7363720" cy="4289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0C3E1AF-F168-3647-A480-657840CD29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6117479"/>
              </p:ext>
            </p:extLst>
          </p:nvPr>
        </p:nvGraphicFramePr>
        <p:xfrm>
          <a:off x="0" y="990600"/>
          <a:ext cx="89154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985566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540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0128" y="0"/>
            <a:ext cx="594106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n-US" sz="24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Arial"/>
                <a:cs typeface="Arial"/>
              </a:rPr>
              <a:t>Educause Student Technology Survey 2018</a:t>
            </a:r>
            <a:endParaRPr sz="2400" dirty="0">
              <a:latin typeface="Arial"/>
              <a:cs typeface="Arial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63826A4-228D-944A-8F35-B2C99B1BD2C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90140" y="1143987"/>
          <a:ext cx="7363720" cy="4289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AFFE692-14E6-294C-804F-926CF10952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5165654"/>
              </p:ext>
            </p:extLst>
          </p:nvPr>
        </p:nvGraphicFramePr>
        <p:xfrm>
          <a:off x="152400" y="990600"/>
          <a:ext cx="88392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6365268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540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0128" y="0"/>
            <a:ext cx="594106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n-US" sz="24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Arial"/>
                <a:cs typeface="Arial"/>
              </a:rPr>
              <a:t>Educause Student Technology Survey 2018</a:t>
            </a:r>
            <a:endParaRPr sz="2400" dirty="0">
              <a:latin typeface="Arial"/>
              <a:cs typeface="Arial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63826A4-228D-944A-8F35-B2C99B1BD2C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90140" y="1143987"/>
          <a:ext cx="7363720" cy="4289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0383023"/>
              </p:ext>
            </p:extLst>
          </p:nvPr>
        </p:nvGraphicFramePr>
        <p:xfrm>
          <a:off x="15875" y="914400"/>
          <a:ext cx="911225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98645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"/>
            <a:ext cx="9144000" cy="68558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3540" y="292353"/>
            <a:ext cx="594106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Arial"/>
                <a:cs typeface="Arial"/>
              </a:rPr>
              <a:t>Agenda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9489" y="1687458"/>
            <a:ext cx="426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Welcome</a:t>
            </a:r>
          </a:p>
          <a:p>
            <a:endParaRPr lang="en-US" sz="2400" b="1" dirty="0"/>
          </a:p>
          <a:p>
            <a:r>
              <a:rPr lang="en-US" sz="2400" b="1" dirty="0"/>
              <a:t>Information Security </a:t>
            </a:r>
          </a:p>
          <a:p>
            <a:endParaRPr lang="en-US" sz="2400" b="1" dirty="0"/>
          </a:p>
          <a:p>
            <a:r>
              <a:rPr lang="en-US" sz="2400" b="1" dirty="0"/>
              <a:t>Project Updates</a:t>
            </a:r>
          </a:p>
          <a:p>
            <a:endParaRPr lang="en-US" sz="2400" b="1" dirty="0"/>
          </a:p>
          <a:p>
            <a:r>
              <a:rPr lang="en-US" sz="2400" b="1" dirty="0"/>
              <a:t>Student IT Tech Survey</a:t>
            </a:r>
          </a:p>
          <a:p>
            <a:endParaRPr lang="en-US" sz="2400" b="1" dirty="0"/>
          </a:p>
          <a:p>
            <a:r>
              <a:rPr lang="en-US" sz="2400" b="1" dirty="0"/>
              <a:t>Discussion Topics</a:t>
            </a:r>
          </a:p>
          <a:p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000" r="28997" b="23399"/>
          <a:stretch/>
        </p:blipFill>
        <p:spPr>
          <a:xfrm>
            <a:off x="4572000" y="1611555"/>
            <a:ext cx="3810000" cy="4224130"/>
          </a:xfrm>
          <a:prstGeom prst="rect">
            <a:avLst/>
          </a:prstGeom>
          <a:effectLst>
            <a:outerShdw blurRad="127000" dist="1778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7123443"/>
      </p:ext>
    </p:extLst>
  </p:cSld>
  <p:clrMapOvr>
    <a:masterClrMapping/>
  </p:clrMapOvr>
  <p:transition spd="med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3193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0128" y="0"/>
            <a:ext cx="594106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n-US" sz="24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Arial"/>
                <a:cs typeface="Arial"/>
              </a:rPr>
              <a:t>Educause Student Technology Survey 2018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6440" y="5487058"/>
            <a:ext cx="84556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	 </a:t>
            </a:r>
            <a:r>
              <a:rPr lang="en-US" sz="2400" dirty="0"/>
              <a:t>	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63826A4-228D-944A-8F35-B2C99B1BD2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1387535"/>
              </p:ext>
            </p:extLst>
          </p:nvPr>
        </p:nvGraphicFramePr>
        <p:xfrm>
          <a:off x="890140" y="1160849"/>
          <a:ext cx="7363720" cy="4289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63826A4-228D-944A-8F35-B2C99B1BD2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71387535"/>
              </p:ext>
            </p:extLst>
          </p:nvPr>
        </p:nvGraphicFramePr>
        <p:xfrm>
          <a:off x="914400" y="1197180"/>
          <a:ext cx="7363720" cy="4289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7DEBB1A1-F00C-734F-A4BB-8C37905148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9078062"/>
              </p:ext>
            </p:extLst>
          </p:nvPr>
        </p:nvGraphicFramePr>
        <p:xfrm>
          <a:off x="1" y="990600"/>
          <a:ext cx="9144000" cy="5181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1159048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3193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0128" y="0"/>
            <a:ext cx="594106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n-US" sz="24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Arial"/>
                <a:cs typeface="Arial"/>
              </a:rPr>
              <a:t>Educause Student Technology Survey 2018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6440" y="5487058"/>
            <a:ext cx="84556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	 </a:t>
            </a:r>
            <a:r>
              <a:rPr lang="en-US" sz="2400" dirty="0"/>
              <a:t>	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63826A4-228D-944A-8F35-B2C99B1BD2C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90140" y="1160849"/>
          <a:ext cx="7363720" cy="4289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352DC8D-09C1-AC4D-96D0-46097D54D6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7908373"/>
              </p:ext>
            </p:extLst>
          </p:nvPr>
        </p:nvGraphicFramePr>
        <p:xfrm>
          <a:off x="380128" y="1160849"/>
          <a:ext cx="8687672" cy="5064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5562649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3193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0128" y="0"/>
            <a:ext cx="594106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n-US" sz="24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Arial"/>
                <a:cs typeface="Arial"/>
              </a:rPr>
              <a:t>Educause Student Technology Survey 2018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6440" y="5487058"/>
            <a:ext cx="84556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	 </a:t>
            </a:r>
            <a:r>
              <a:rPr lang="en-US" sz="2400" dirty="0"/>
              <a:t>	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63826A4-228D-944A-8F35-B2C99B1BD2C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90140" y="1160849"/>
          <a:ext cx="7363720" cy="4289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543519"/>
              </p:ext>
            </p:extLst>
          </p:nvPr>
        </p:nvGraphicFramePr>
        <p:xfrm>
          <a:off x="0" y="1160850"/>
          <a:ext cx="9144000" cy="4965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4108526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3193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0128" y="0"/>
            <a:ext cx="594106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n-US" sz="24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Arial"/>
                <a:cs typeface="Arial"/>
              </a:rPr>
              <a:t>Educause Student Technology Survey 2018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6440" y="5487058"/>
            <a:ext cx="84556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	 </a:t>
            </a:r>
            <a:r>
              <a:rPr lang="en-US" sz="2400" dirty="0"/>
              <a:t>	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63826A4-228D-944A-8F35-B2C99B1BD2C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90140" y="1160849"/>
          <a:ext cx="7363720" cy="4289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543519"/>
              </p:ext>
            </p:extLst>
          </p:nvPr>
        </p:nvGraphicFramePr>
        <p:xfrm>
          <a:off x="0" y="1160850"/>
          <a:ext cx="9144000" cy="4965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2821959"/>
              </p:ext>
            </p:extLst>
          </p:nvPr>
        </p:nvGraphicFramePr>
        <p:xfrm>
          <a:off x="0" y="1066800"/>
          <a:ext cx="9067800" cy="5112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0025087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3193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0128" y="0"/>
            <a:ext cx="594106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n-US" sz="24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Arial"/>
                <a:cs typeface="Arial"/>
              </a:rPr>
              <a:t>Educause Student Technology Survey 2018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6440" y="5487058"/>
            <a:ext cx="84556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	 </a:t>
            </a:r>
            <a:r>
              <a:rPr lang="en-US" sz="2400" dirty="0"/>
              <a:t>	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63826A4-228D-944A-8F35-B2C99B1BD2C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90140" y="1160849"/>
          <a:ext cx="7363720" cy="4289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052701"/>
              </p:ext>
            </p:extLst>
          </p:nvPr>
        </p:nvGraphicFramePr>
        <p:xfrm>
          <a:off x="0" y="1066800"/>
          <a:ext cx="9144000" cy="51057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8838637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3193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0128" y="0"/>
            <a:ext cx="594106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n-US" sz="24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Arial"/>
                <a:cs typeface="Arial"/>
              </a:rPr>
              <a:t>Educause Student Technology Survey 2018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6440" y="5487058"/>
            <a:ext cx="84556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	 </a:t>
            </a:r>
            <a:r>
              <a:rPr lang="en-US" sz="2400" dirty="0"/>
              <a:t>	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63826A4-228D-944A-8F35-B2C99B1BD2C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90140" y="1160849"/>
          <a:ext cx="7363720" cy="4289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4456304"/>
              </p:ext>
            </p:extLst>
          </p:nvPr>
        </p:nvGraphicFramePr>
        <p:xfrm>
          <a:off x="-6350" y="1066800"/>
          <a:ext cx="91567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7676148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3193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0128" y="0"/>
            <a:ext cx="594106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n-US" sz="24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Arial"/>
                <a:cs typeface="Arial"/>
              </a:rPr>
              <a:t>Educause Student Technology Survey 2018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6440" y="5487058"/>
            <a:ext cx="84556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	 </a:t>
            </a:r>
            <a:r>
              <a:rPr lang="en-US" sz="2400" dirty="0"/>
              <a:t>	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63826A4-228D-944A-8F35-B2C99B1BD2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5060221"/>
              </p:ext>
            </p:extLst>
          </p:nvPr>
        </p:nvGraphicFramePr>
        <p:xfrm>
          <a:off x="890140" y="1197180"/>
          <a:ext cx="7363720" cy="4289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3265386"/>
              </p:ext>
            </p:extLst>
          </p:nvPr>
        </p:nvGraphicFramePr>
        <p:xfrm>
          <a:off x="0" y="990600"/>
          <a:ext cx="9067800" cy="51819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8514838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3193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0128" y="0"/>
            <a:ext cx="594106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n-US" sz="24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Arial"/>
                <a:cs typeface="Arial"/>
              </a:rPr>
              <a:t>Educause Student Technology Survey 2018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6440" y="5487058"/>
            <a:ext cx="84556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	 </a:t>
            </a:r>
            <a:r>
              <a:rPr lang="en-US" sz="2400" dirty="0"/>
              <a:t>	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63826A4-228D-944A-8F35-B2C99B1BD2C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90140" y="1160849"/>
          <a:ext cx="7363720" cy="4289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27730"/>
              </p:ext>
            </p:extLst>
          </p:nvPr>
        </p:nvGraphicFramePr>
        <p:xfrm>
          <a:off x="76200" y="990600"/>
          <a:ext cx="90678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2483274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3193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0128" y="0"/>
            <a:ext cx="594106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n-US" sz="24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Arial"/>
                <a:cs typeface="Arial"/>
              </a:rPr>
              <a:t>Educause Student Technology Survey 2018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6440" y="5487058"/>
            <a:ext cx="84556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	 </a:t>
            </a:r>
            <a:r>
              <a:rPr lang="en-US" sz="2400" dirty="0"/>
              <a:t>	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63826A4-228D-944A-8F35-B2C99B1BD2C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90140" y="1160849"/>
          <a:ext cx="7363720" cy="4289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9777926"/>
              </p:ext>
            </p:extLst>
          </p:nvPr>
        </p:nvGraphicFramePr>
        <p:xfrm>
          <a:off x="380128" y="1066800"/>
          <a:ext cx="8306672" cy="5158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2865502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3193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0128" y="0"/>
            <a:ext cx="594106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n-US" sz="24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Arial"/>
                <a:cs typeface="Arial"/>
              </a:rPr>
              <a:t>Educause Student Technology Survey 2018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6440" y="5487058"/>
            <a:ext cx="84556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	 </a:t>
            </a:r>
            <a:r>
              <a:rPr lang="en-US" sz="2400" dirty="0"/>
              <a:t>	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63826A4-228D-944A-8F35-B2C99B1BD2C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90140" y="1160849"/>
          <a:ext cx="7363720" cy="4289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2397773"/>
              </p:ext>
            </p:extLst>
          </p:nvPr>
        </p:nvGraphicFramePr>
        <p:xfrm>
          <a:off x="0" y="1190624"/>
          <a:ext cx="9067800" cy="468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58277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7929" y="0"/>
            <a:ext cx="9144000" cy="68558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3540" y="292353"/>
            <a:ext cx="594106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Arial"/>
                <a:cs typeface="Arial"/>
              </a:rPr>
              <a:t>2018 Cybersecurity Landscape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4038"/>
            <a:ext cx="9126071" cy="590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05345"/>
      </p:ext>
    </p:extLst>
  </p:cSld>
  <p:clrMapOvr>
    <a:masterClrMapping/>
  </p:clrMapOvr>
  <p:transition spd="med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3193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0128" y="0"/>
            <a:ext cx="594106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n-US" sz="24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Arial"/>
                <a:cs typeface="Arial"/>
              </a:rPr>
              <a:t>Educause Student Technology Survey 2018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6440" y="5487058"/>
            <a:ext cx="84556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	 </a:t>
            </a:r>
            <a:r>
              <a:rPr lang="en-US" sz="2400" dirty="0"/>
              <a:t>	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63826A4-228D-944A-8F35-B2C99B1BD2C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90140" y="1160849"/>
          <a:ext cx="7363720" cy="4289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5268100"/>
              </p:ext>
            </p:extLst>
          </p:nvPr>
        </p:nvGraphicFramePr>
        <p:xfrm>
          <a:off x="152400" y="1160849"/>
          <a:ext cx="8915400" cy="5011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7892692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3193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0128" y="0"/>
            <a:ext cx="594106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n-US" sz="24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Arial"/>
                <a:cs typeface="Arial"/>
              </a:rPr>
              <a:t>Educause Student Technology Survey 2018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6440" y="5487058"/>
            <a:ext cx="84556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	 </a:t>
            </a:r>
            <a:r>
              <a:rPr lang="en-US" sz="2400" dirty="0"/>
              <a:t>	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63826A4-228D-944A-8F35-B2C99B1BD2C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90140" y="1160849"/>
          <a:ext cx="7363720" cy="4289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3580826"/>
              </p:ext>
            </p:extLst>
          </p:nvPr>
        </p:nvGraphicFramePr>
        <p:xfrm>
          <a:off x="152400" y="1160850"/>
          <a:ext cx="8534400" cy="4935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470357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3193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0128" y="0"/>
            <a:ext cx="594106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n-US" sz="24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Arial"/>
                <a:cs typeface="Arial"/>
              </a:rPr>
              <a:t>Educause Student Technology Survey 2018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6440" y="5487058"/>
            <a:ext cx="84556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	 </a:t>
            </a:r>
            <a:r>
              <a:rPr lang="en-US" sz="2400" dirty="0"/>
              <a:t>	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63826A4-228D-944A-8F35-B2C99B1BD2C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90140" y="1160849"/>
          <a:ext cx="7363720" cy="42898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4250524"/>
              </p:ext>
            </p:extLst>
          </p:nvPr>
        </p:nvGraphicFramePr>
        <p:xfrm>
          <a:off x="380128" y="1124518"/>
          <a:ext cx="8382872" cy="4895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8806498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3193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0128" y="0"/>
            <a:ext cx="594106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n-US" sz="24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Arial"/>
                <a:cs typeface="Arial"/>
              </a:rPr>
              <a:t>Educause Student Technology Survey 2018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6440" y="5487058"/>
            <a:ext cx="84556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	 </a:t>
            </a:r>
            <a:r>
              <a:rPr lang="en-US" sz="2400" dirty="0"/>
              <a:t>	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63826A4-228D-944A-8F35-B2C99B1BD2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2686847"/>
              </p:ext>
            </p:extLst>
          </p:nvPr>
        </p:nvGraphicFramePr>
        <p:xfrm>
          <a:off x="165100" y="1533593"/>
          <a:ext cx="83058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590283"/>
              </p:ext>
            </p:extLst>
          </p:nvPr>
        </p:nvGraphicFramePr>
        <p:xfrm>
          <a:off x="152400" y="1042455"/>
          <a:ext cx="8839200" cy="3998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83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9845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dirty="0">
                          <a:effectLst/>
                        </a:rPr>
                        <a:t>What is ONE thing you would like your instructors to do with technology to enhance your academic success?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62304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3193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0128" y="0"/>
            <a:ext cx="594106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n-US" sz="24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Arial"/>
                <a:cs typeface="Arial"/>
              </a:rPr>
              <a:t>Educause Student Technology Survey 2018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6440" y="5487058"/>
            <a:ext cx="84556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	 </a:t>
            </a:r>
            <a:r>
              <a:rPr lang="en-US" sz="2400" dirty="0"/>
              <a:t>	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63826A4-228D-944A-8F35-B2C99B1BD2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7632105"/>
              </p:ext>
            </p:extLst>
          </p:nvPr>
        </p:nvGraphicFramePr>
        <p:xfrm>
          <a:off x="228600" y="1160848"/>
          <a:ext cx="8534400" cy="5064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838284"/>
              </p:ext>
            </p:extLst>
          </p:nvPr>
        </p:nvGraphicFramePr>
        <p:xfrm>
          <a:off x="392828" y="1124518"/>
          <a:ext cx="7772400" cy="5003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77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What is ONE thing you would like your institution to do with technology to enhance your academic success?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23610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33867" y="8467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0128" y="0"/>
            <a:ext cx="594106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n-US" sz="24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Arial"/>
                <a:cs typeface="Arial"/>
              </a:rPr>
              <a:t>Technology Survey Summary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265" y="1222585"/>
            <a:ext cx="84556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r>
              <a:rPr lang="en-US" sz="2400" b="1" dirty="0"/>
              <a:t>	 </a:t>
            </a:r>
            <a:r>
              <a:rPr lang="en-US" sz="2400" dirty="0"/>
              <a:t>	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2559" y="1096241"/>
            <a:ext cx="448184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v"/>
            </a:pPr>
            <a:r>
              <a:rPr lang="en-US" sz="2400" b="1" dirty="0"/>
              <a:t>Student Related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dirty="0"/>
              <a:t>Device Ownership </a:t>
            </a:r>
            <a:r>
              <a:rPr lang="mr-IN" dirty="0"/>
              <a:t>–</a:t>
            </a:r>
            <a:r>
              <a:rPr lang="en-US" dirty="0"/>
              <a:t> Students own an average of 3.5 internet capable devices </a:t>
            </a:r>
            <a:r>
              <a:rPr lang="mr-IN" dirty="0"/>
              <a:t>–</a:t>
            </a:r>
            <a:r>
              <a:rPr lang="en-US" dirty="0"/>
              <a:t> higher than our peers.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dirty="0"/>
              <a:t>Students own laptops at the same rate as others but use them less in courses (14% lower in “all classes” category).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dirty="0"/>
              <a:t>Strong home/off campus residence connectivity.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dirty="0"/>
              <a:t>Higher percentage of students in fully online courses (10% higher).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dirty="0"/>
              <a:t>Higher percentage of students who are “independent with dependents” (5% higher).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dirty="0"/>
              <a:t>Higher percentage of students who work 30 or more hours (10% -12% higher)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321" y="1371600"/>
            <a:ext cx="3845891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10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1265" y="26581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0128" y="0"/>
            <a:ext cx="594106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n-US" sz="24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Arial"/>
                <a:cs typeface="Arial"/>
              </a:rPr>
              <a:t>Technology Survey Summary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265" y="1222585"/>
            <a:ext cx="84556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r>
              <a:rPr lang="en-US" sz="2400" b="1" dirty="0"/>
              <a:t>	 </a:t>
            </a:r>
            <a:r>
              <a:rPr lang="en-US" sz="2400" dirty="0"/>
              <a:t>	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2559" y="1096241"/>
            <a:ext cx="4481841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v"/>
            </a:pPr>
            <a:r>
              <a:rPr lang="en-US" sz="2400" b="1" dirty="0"/>
              <a:t>Infrastructure Related</a:t>
            </a:r>
            <a:endParaRPr lang="en-US" sz="2000" dirty="0"/>
          </a:p>
          <a:p>
            <a:pPr marL="914400" lvl="1" indent="-457200">
              <a:buFont typeface="Wingdings" charset="2"/>
              <a:buChar char="Ø"/>
            </a:pPr>
            <a:r>
              <a:rPr lang="en-US" sz="2000" dirty="0"/>
              <a:t>Wi-Fi rated across the board lower then comparison groups.</a:t>
            </a:r>
          </a:p>
          <a:p>
            <a:pPr marL="1371600" lvl="2" indent="-457200">
              <a:buFont typeface="Wingdings" charset="2"/>
              <a:buChar char="Ø"/>
            </a:pPr>
            <a:r>
              <a:rPr lang="en-US" sz="2000" dirty="0"/>
              <a:t>Good news </a:t>
            </a:r>
            <a:r>
              <a:rPr lang="mr-IN" sz="2000" dirty="0"/>
              <a:t>–</a:t>
            </a:r>
            <a:r>
              <a:rPr lang="en-US" sz="2000" dirty="0"/>
              <a:t> Wi-Fi improvements. Core infrastructure 2 new wireless controllers, NACs and older access points replaced.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000" dirty="0"/>
              <a:t>D2L </a:t>
            </a:r>
            <a:r>
              <a:rPr lang="mr-IN" sz="2000" dirty="0"/>
              <a:t>–</a:t>
            </a:r>
            <a:r>
              <a:rPr lang="en-US" sz="2000" dirty="0"/>
              <a:t> utilization could be increased </a:t>
            </a:r>
          </a:p>
          <a:p>
            <a:pPr marL="457200" indent="-457200">
              <a:buFont typeface="Wingdings" charset="2"/>
              <a:buChar char="v"/>
            </a:pPr>
            <a:r>
              <a:rPr lang="en-US" sz="2400" b="1" dirty="0"/>
              <a:t>Teaching and Learning Related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000" dirty="0"/>
              <a:t>Preference for Face-to-Face Instruction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000" dirty="0"/>
              <a:t>Underutilization of technology in class (laptops/phones)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984191"/>
            <a:ext cx="4243038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6772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0128" y="0"/>
            <a:ext cx="594106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endParaRPr lang="en-US" sz="2400" spc="-5" dirty="0">
              <a:solidFill>
                <a:srgbClr val="FFFFFF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Arial"/>
                <a:cs typeface="Arial"/>
              </a:rPr>
              <a:t>Technology Survey Summary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265" y="1222585"/>
            <a:ext cx="84556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/>
          </a:p>
          <a:p>
            <a:r>
              <a:rPr lang="en-US" sz="2400" b="1" dirty="0"/>
              <a:t>	 </a:t>
            </a:r>
            <a:r>
              <a:rPr lang="en-US" sz="2400" dirty="0"/>
              <a:t>	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3887" y="1293658"/>
            <a:ext cx="623444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v"/>
            </a:pPr>
            <a:r>
              <a:rPr lang="en-US" sz="2400" b="1" dirty="0"/>
              <a:t>Additional Information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000" dirty="0"/>
              <a:t>Population 5,200 (Undergraduate emails)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000" dirty="0"/>
              <a:t>Sample 549 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000" dirty="0"/>
              <a:t>Response Rate 10%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000" dirty="0"/>
              <a:t>95% Confidence Level</a:t>
            </a:r>
          </a:p>
          <a:p>
            <a:pPr marL="914400" lvl="1" indent="-457200">
              <a:buFont typeface="Wingdings" charset="2"/>
              <a:buChar char="Ø"/>
            </a:pPr>
            <a:r>
              <a:rPr lang="en-US" sz="2000" dirty="0"/>
              <a:t>4% Margin of Error</a:t>
            </a:r>
          </a:p>
          <a:p>
            <a:pPr marL="914400" lvl="1" indent="-457200">
              <a:buFont typeface="Wingdings" charset="2"/>
              <a:buChar char="Ø"/>
            </a:pPr>
            <a:endParaRPr lang="en-US" sz="2000" dirty="0"/>
          </a:p>
          <a:p>
            <a:pPr marL="457200" indent="-457200">
              <a:buFont typeface="Wingdings" charset="2"/>
              <a:buChar char="Ø"/>
            </a:pP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191000" y="6096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9249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38577-6E28-B244-BB6F-9428D8350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A3E12-074C-114A-A7B5-4EE00CD08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DA1A07E3-EF70-ED4F-ABEE-643AC497D70B}"/>
              </a:ext>
            </a:extLst>
          </p:cNvPr>
          <p:cNvSpPr/>
          <p:nvPr/>
        </p:nvSpPr>
        <p:spPr>
          <a:xfrm>
            <a:off x="0" y="11"/>
            <a:ext cx="9144000" cy="68558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E9448803-005A-C149-B689-202052BB1A0E}"/>
              </a:ext>
            </a:extLst>
          </p:cNvPr>
          <p:cNvSpPr/>
          <p:nvPr/>
        </p:nvSpPr>
        <p:spPr>
          <a:xfrm>
            <a:off x="0" y="2159"/>
            <a:ext cx="9144000" cy="68558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75AA3F-A7AE-6048-BF6A-4AD14335FA8B}"/>
              </a:ext>
            </a:extLst>
          </p:cNvPr>
          <p:cNvSpPr txBox="1"/>
          <p:nvPr/>
        </p:nvSpPr>
        <p:spPr>
          <a:xfrm>
            <a:off x="2590800" y="2108855"/>
            <a:ext cx="327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3600" b="1" dirty="0">
                <a:solidFill>
                  <a:schemeClr val="bg1"/>
                </a:solidFill>
              </a:rPr>
              <a:t> Questions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3600" b="1" dirty="0">
                <a:solidFill>
                  <a:schemeClr val="bg1"/>
                </a:solidFill>
              </a:rPr>
              <a:t> Comments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3600" b="1" dirty="0">
                <a:solidFill>
                  <a:schemeClr val="bg1"/>
                </a:solidFill>
              </a:rPr>
              <a:t> Concerns</a:t>
            </a:r>
          </a:p>
        </p:txBody>
      </p:sp>
    </p:spTree>
    <p:extLst>
      <p:ext uri="{BB962C8B-B14F-4D97-AF65-F5344CB8AC3E}">
        <p14:creationId xmlns:p14="http://schemas.microsoft.com/office/powerpoint/2010/main" val="742735981"/>
      </p:ext>
    </p:extLst>
  </p:cSld>
  <p:clrMapOvr>
    <a:masterClrMapping/>
  </p:clrMapOvr>
  <p:transition spd="med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"/>
            <a:ext cx="9144000" cy="68558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3540" y="292353"/>
            <a:ext cx="594106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Arial"/>
                <a:cs typeface="Arial"/>
              </a:rPr>
              <a:t>Phishing – Keys To The Kingdom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143000"/>
            <a:ext cx="88392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76% of businesses/organizations say they experienced phishing attacks in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By Dec 2017, the average user was receiving at least 16 malicious email per month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92% of malware is delivered using email as the initial vector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Fake invoices are the #1 disguise for emailed malware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Business email compromise cost organizations $676 million in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algn="ctr"/>
            <a:r>
              <a:rPr lang="en-US" sz="4400" dirty="0"/>
              <a:t>All hands on deck!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39" y="4574241"/>
            <a:ext cx="2628903" cy="17526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98" y="4572000"/>
            <a:ext cx="2628903" cy="17526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096" y="4572000"/>
            <a:ext cx="2628903" cy="17526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33" y="4572000"/>
            <a:ext cx="2628903" cy="17526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321" y="4572000"/>
            <a:ext cx="2628903" cy="175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94498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"/>
            <a:ext cx="9144000" cy="68558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3540" y="292353"/>
            <a:ext cx="594106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Arial"/>
                <a:cs typeface="Arial"/>
              </a:rPr>
              <a:t>Phishing - Red Flags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954027"/>
            <a:ext cx="8484054" cy="537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840829"/>
      </p:ext>
    </p:extLst>
  </p:cSld>
  <p:clrMapOvr>
    <a:masterClrMapping/>
  </p:clrMapOvr>
  <p:transition spd="med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"/>
            <a:ext cx="9144000" cy="68558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3540" y="292353"/>
            <a:ext cx="594106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Arial"/>
                <a:cs typeface="Arial"/>
              </a:rPr>
              <a:t>Texas Senate Bill 1910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953" y="1773609"/>
            <a:ext cx="8991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SB1910 references TX Government Code 2054.  2054:517 applies to higher education</a:t>
            </a:r>
          </a:p>
          <a:p>
            <a:endParaRPr lang="en-US" dirty="0"/>
          </a:p>
          <a:p>
            <a:r>
              <a:rPr lang="en-US" dirty="0"/>
              <a:t>Our processes and procedures for bringing web sites and mobile applications online that process confidential information MUST: (at a minimum)</a:t>
            </a:r>
          </a:p>
          <a:p>
            <a:endParaRPr lang="en-US" dirty="0"/>
          </a:p>
          <a:p>
            <a:r>
              <a:rPr lang="en-US" dirty="0"/>
              <a:t>Submit documentation to the Chief Information Security Officer describing:</a:t>
            </a:r>
          </a:p>
          <a:p>
            <a:r>
              <a:rPr lang="en-US" dirty="0"/>
              <a:t>	1.	Site or application architecture</a:t>
            </a:r>
          </a:p>
          <a:p>
            <a:r>
              <a:rPr lang="en-US" dirty="0"/>
              <a:t>	2.	Authentication mechanism</a:t>
            </a:r>
          </a:p>
          <a:p>
            <a:r>
              <a:rPr lang="en-US" dirty="0"/>
              <a:t>	3.	All administrator level access</a:t>
            </a:r>
          </a:p>
          <a:p>
            <a:endParaRPr lang="en-US" dirty="0"/>
          </a:p>
          <a:p>
            <a:r>
              <a:rPr lang="en-US" dirty="0"/>
              <a:t>BEFORE the site or application goes live, penetration and vulnerability testing must be done either internally or by an independent 3</a:t>
            </a:r>
            <a:r>
              <a:rPr lang="en-US" baseline="30000" dirty="0"/>
              <a:t>rd</a:t>
            </a:r>
            <a:r>
              <a:rPr lang="en-US" dirty="0"/>
              <a:t> party.</a:t>
            </a:r>
          </a:p>
          <a:p>
            <a:endParaRPr lang="en-US" dirty="0"/>
          </a:p>
          <a:p>
            <a:r>
              <a:rPr lang="en-US" dirty="0"/>
              <a:t>An addendum to the Information Security Handbook for this requirement has been sent to the faculty senate chair and the staff senate chair.</a:t>
            </a:r>
          </a:p>
        </p:txBody>
      </p:sp>
    </p:spTree>
    <p:extLst>
      <p:ext uri="{BB962C8B-B14F-4D97-AF65-F5344CB8AC3E}">
        <p14:creationId xmlns:p14="http://schemas.microsoft.com/office/powerpoint/2010/main" val="1014288476"/>
      </p:ext>
    </p:extLst>
  </p:cSld>
  <p:clrMapOvr>
    <a:masterClrMapping/>
  </p:clrMapOvr>
  <p:transition spd="med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"/>
            <a:ext cx="9144000" cy="68558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3540" y="292353"/>
            <a:ext cx="594106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Arial"/>
                <a:cs typeface="Arial"/>
              </a:rPr>
              <a:t>Risk Assessment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728474"/>
            <a:ext cx="4038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October 22</a:t>
            </a:r>
            <a:r>
              <a:rPr lang="en-US" baseline="30000" dirty="0"/>
              <a:t>nd</a:t>
            </a:r>
            <a:r>
              <a:rPr lang="en-US" dirty="0"/>
              <a:t> – Dec 7</a:t>
            </a:r>
            <a:r>
              <a:rPr lang="en-US" baseline="30000" dirty="0"/>
              <a:t>th</a:t>
            </a:r>
            <a:endParaRPr lang="en-US" dirty="0"/>
          </a:p>
          <a:p>
            <a:endParaRPr lang="en-US" dirty="0"/>
          </a:p>
          <a:p>
            <a:r>
              <a:rPr lang="en-US" dirty="0"/>
              <a:t>Assess and identify risk in critical IT systems.</a:t>
            </a:r>
            <a:br>
              <a:rPr lang="en-US" dirty="0"/>
            </a:br>
            <a:endParaRPr lang="en-US" dirty="0"/>
          </a:p>
          <a:p>
            <a:r>
              <a:rPr lang="en-US" dirty="0"/>
              <a:t>Refresh work done in 2017 and plan for a refresh to take place yearly from now on.</a:t>
            </a:r>
          </a:p>
          <a:p>
            <a:endParaRPr lang="en-US" dirty="0"/>
          </a:p>
          <a:p>
            <a:r>
              <a:rPr lang="en-US" dirty="0"/>
              <a:t>Risk assessment report will be summarized and provided to the president and the cabinet by February of 2019.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846" y="106680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16010"/>
      </p:ext>
    </p:extLst>
  </p:cSld>
  <p:clrMapOvr>
    <a:masterClrMapping/>
  </p:clrMapOvr>
  <p:transition spd="med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"/>
            <a:ext cx="9144000" cy="68558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83540" y="292353"/>
            <a:ext cx="594106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2400" spc="-5" dirty="0">
                <a:solidFill>
                  <a:srgbClr val="FFFFFF"/>
                </a:solidFill>
                <a:latin typeface="Arial"/>
                <a:cs typeface="Arial"/>
              </a:rPr>
              <a:t>Additional Cybersecurity Focused Activity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728474"/>
            <a:ext cx="8763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State of TX Information Security Plan (every even year)</a:t>
            </a:r>
          </a:p>
          <a:p>
            <a:r>
              <a:rPr lang="en-US" dirty="0"/>
              <a:t>	42 categories</a:t>
            </a:r>
          </a:p>
          <a:p>
            <a:r>
              <a:rPr lang="en-US" dirty="0"/>
              <a:t>	State Cybersecurity Roadmap</a:t>
            </a:r>
          </a:p>
          <a:p>
            <a:endParaRPr lang="en-US" dirty="0"/>
          </a:p>
          <a:p>
            <a:r>
              <a:rPr lang="en-US" dirty="0"/>
              <a:t>Controlled Penetration Testing</a:t>
            </a:r>
            <a:br>
              <a:rPr lang="en-US" dirty="0"/>
            </a:br>
            <a:endParaRPr lang="en-US" dirty="0"/>
          </a:p>
          <a:p>
            <a:r>
              <a:rPr lang="en-US" dirty="0"/>
              <a:t>Weekly Vulnerability Scanning</a:t>
            </a:r>
          </a:p>
          <a:p>
            <a:endParaRPr lang="en-US" dirty="0"/>
          </a:p>
          <a:p>
            <a:r>
              <a:rPr lang="en-US" dirty="0"/>
              <a:t>Monthly Vulnerability Scanning of Hosted Application Sites</a:t>
            </a:r>
          </a:p>
          <a:p>
            <a:endParaRPr lang="en-US" dirty="0"/>
          </a:p>
          <a:p>
            <a:r>
              <a:rPr lang="en-US" dirty="0"/>
              <a:t>Departmental Discussions</a:t>
            </a:r>
          </a:p>
        </p:txBody>
      </p:sp>
    </p:spTree>
    <p:extLst>
      <p:ext uri="{BB962C8B-B14F-4D97-AF65-F5344CB8AC3E}">
        <p14:creationId xmlns:p14="http://schemas.microsoft.com/office/powerpoint/2010/main" val="699723887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13394</TotalTime>
  <Words>1672</Words>
  <Application>Microsoft Macintosh PowerPoint</Application>
  <PresentationFormat>On-screen Show (4:3)</PresentationFormat>
  <Paragraphs>382</Paragraphs>
  <Slides>48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Calibri</vt:lpstr>
      <vt:lpstr>Mangal</vt:lpstr>
      <vt:lpstr>Times New Roman</vt:lpstr>
      <vt:lpstr>Wingdings</vt:lpstr>
      <vt:lpstr>Office Theme</vt:lpstr>
      <vt:lpstr>PowerPoint Presentation</vt:lpstr>
      <vt:lpstr>Information Technology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Information Technology – Domain Name</vt:lpstr>
      <vt:lpstr>Information Technology – Banner 9</vt:lpstr>
      <vt:lpstr>Information Technology – Banner 9</vt:lpstr>
      <vt:lpstr>PowerPoint Presentation</vt:lpstr>
      <vt:lpstr>Information Technology – Core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Midwestern State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Ashley.Lindsey</dc:creator>
  <cp:lastModifiedBy>Microsoft Office User</cp:lastModifiedBy>
  <cp:revision>269</cp:revision>
  <dcterms:created xsi:type="dcterms:W3CDTF">2013-02-06T16:13:18Z</dcterms:created>
  <dcterms:modified xsi:type="dcterms:W3CDTF">2018-10-23T18:18:01Z</dcterms:modified>
</cp:coreProperties>
</file>