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20.jpg" ContentType="image/jpeg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20" r:id="rId4"/>
    <p:sldId id="321" r:id="rId5"/>
    <p:sldId id="333" r:id="rId6"/>
    <p:sldId id="323" r:id="rId7"/>
    <p:sldId id="324" r:id="rId8"/>
    <p:sldId id="314" r:id="rId9"/>
    <p:sldId id="325" r:id="rId10"/>
    <p:sldId id="315" r:id="rId11"/>
    <p:sldId id="313" r:id="rId12"/>
    <p:sldId id="326" r:id="rId13"/>
    <p:sldId id="327" r:id="rId14"/>
    <p:sldId id="316" r:id="rId15"/>
    <p:sldId id="328" r:id="rId16"/>
    <p:sldId id="329" r:id="rId17"/>
    <p:sldId id="330" r:id="rId18"/>
    <p:sldId id="331" r:id="rId19"/>
  </p:sldIdLst>
  <p:sldSz cx="9144000" cy="6858000" type="screen4x3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9"/>
    <p:restoredTop sz="84882" autoAdjust="0"/>
  </p:normalViewPr>
  <p:slideViewPr>
    <p:cSldViewPr>
      <p:cViewPr varScale="1">
        <p:scale>
          <a:sx n="65" d="100"/>
          <a:sy n="65" d="100"/>
        </p:scale>
        <p:origin x="168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5492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4117" y="0"/>
            <a:ext cx="4057333" cy="355492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A0B8940-6033-4C85-854D-3A019E0DA3D0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89275" y="884238"/>
            <a:ext cx="3184525" cy="238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405843"/>
            <a:ext cx="7490460" cy="2786598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584"/>
            <a:ext cx="4057333" cy="355491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4117" y="6721584"/>
            <a:ext cx="4057333" cy="355491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F7C1092-A166-4A72-A3DE-34EC58EE1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3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51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3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0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4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98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9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2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99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89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8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8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79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4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35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34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5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1092-A166-4A72-A3DE-34EC58EE11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4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353314"/>
            <a:ext cx="8376919" cy="385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5676" y="609600"/>
            <a:ext cx="8229600" cy="5638800"/>
          </a:xfrm>
          <a:custGeom>
            <a:avLst/>
            <a:gdLst/>
            <a:ahLst/>
            <a:cxnLst/>
            <a:rect l="l" t="t" r="r" b="b"/>
            <a:pathLst>
              <a:path w="8229600" h="5638800">
                <a:moveTo>
                  <a:pt x="0" y="5638800"/>
                </a:moveTo>
                <a:lnTo>
                  <a:pt x="8229600" y="5638800"/>
                </a:lnTo>
                <a:lnTo>
                  <a:pt x="82296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337303" y="0"/>
            <a:ext cx="454151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337303" y="6097523"/>
            <a:ext cx="454151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5676" y="609600"/>
            <a:ext cx="8229600" cy="5638800"/>
          </a:xfrm>
          <a:custGeom>
            <a:avLst/>
            <a:gdLst/>
            <a:ahLst/>
            <a:cxnLst/>
            <a:rect l="l" t="t" r="r" b="b"/>
            <a:pathLst>
              <a:path w="8229600" h="5638800">
                <a:moveTo>
                  <a:pt x="0" y="5638800"/>
                </a:moveTo>
                <a:lnTo>
                  <a:pt x="8229600" y="5638800"/>
                </a:lnTo>
                <a:lnTo>
                  <a:pt x="82296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337303" y="0"/>
            <a:ext cx="454151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337303" y="6097523"/>
            <a:ext cx="454151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760" y="1068578"/>
            <a:ext cx="5602478" cy="1749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350" y="1631315"/>
            <a:ext cx="8099298" cy="3261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library.educause.edu/~/media/files/library/2016/10/2017ecarfacultysurvey.pdf?la=en" TargetMode="External"/><Relationship Id="rId4" Type="http://schemas.openxmlformats.org/officeDocument/2006/relationships/hyperlink" Target="https://library.educause.edu/~/media/files/library/2016/10/2017ecarstudentstudysurvey.pdf?la=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ll.com/mws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midwesternstateuniversityedu.org/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"/>
            <a:ext cx="9296400" cy="6877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7170" y="3200400"/>
            <a:ext cx="632206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FFFFFF"/>
                </a:solidFill>
                <a:latin typeface="Arial"/>
                <a:cs typeface="Arial"/>
              </a:rPr>
              <a:t>Information Technology Advisory Committee</a:t>
            </a:r>
          </a:p>
          <a:p>
            <a:pPr marL="12700" algn="ctr">
              <a:lnSpc>
                <a:spcPct val="100000"/>
              </a:lnSpc>
            </a:pPr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FFFFFF"/>
                </a:solidFill>
                <a:latin typeface="Arial"/>
                <a:cs typeface="Arial"/>
              </a:rPr>
              <a:t>February 9</a:t>
            </a:r>
            <a:r>
              <a:rPr lang="en-US" sz="36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  <a:cs typeface="Arial"/>
              </a:rPr>
              <a:t>, 2018</a:t>
            </a:r>
            <a:endParaRPr sz="36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3867" y="8467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0128" y="0"/>
            <a:ext cx="594106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24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Technology Surveys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265" y="1222585"/>
            <a:ext cx="8455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 </a:t>
            </a:r>
            <a:r>
              <a:rPr lang="en-US" sz="2400" dirty="0" smtClean="0"/>
              <a:t>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559" y="1096241"/>
            <a:ext cx="62344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400" b="1" dirty="0" smtClean="0"/>
              <a:t>Student Government Survey Fall 2017</a:t>
            </a:r>
            <a:endParaRPr lang="en-US" sz="2400" b="1" dirty="0"/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Two IT Related Questions</a:t>
            </a:r>
          </a:p>
          <a:p>
            <a:pPr marL="457200" indent="-457200">
              <a:buFont typeface="Wingdings" charset="2"/>
              <a:buChar char="Ø"/>
            </a:pPr>
            <a:endParaRPr lang="en-US" sz="2000" dirty="0"/>
          </a:p>
          <a:p>
            <a:pPr marL="457200" indent="-457200">
              <a:buFont typeface="Wingdings" charset="2"/>
              <a:buChar char="v"/>
            </a:pPr>
            <a:r>
              <a:rPr lang="en-US" sz="2400" b="1" dirty="0">
                <a:hlinkClick r:id="rId4"/>
              </a:rPr>
              <a:t>Student </a:t>
            </a:r>
            <a:r>
              <a:rPr lang="en-US" sz="2400" b="1" dirty="0" smtClean="0">
                <a:hlinkClick r:id="rId4"/>
              </a:rPr>
              <a:t>Tech </a:t>
            </a:r>
            <a:r>
              <a:rPr lang="en-US" sz="2400" b="1" dirty="0">
                <a:hlinkClick r:id="rId4"/>
              </a:rPr>
              <a:t>Survey </a:t>
            </a:r>
            <a:r>
              <a:rPr lang="en-US" sz="2400" b="1" dirty="0" smtClean="0">
                <a:hlinkClick r:id="rId4"/>
              </a:rPr>
              <a:t>Educause Spring 2018</a:t>
            </a:r>
            <a:endParaRPr lang="en-US" sz="2400" b="1" dirty="0"/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Comprehensive Survey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124 Higher Education Institutions (2017)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10 Countries (2017)</a:t>
            </a:r>
          </a:p>
          <a:p>
            <a:pPr marL="914400" lvl="1" indent="-457200">
              <a:buFont typeface="Wingdings" charset="2"/>
              <a:buChar char="Ø"/>
            </a:pPr>
            <a:endParaRPr lang="en-US" sz="2000" dirty="0"/>
          </a:p>
          <a:p>
            <a:pPr marL="457200" indent="-457200">
              <a:buFont typeface="Wingdings" charset="2"/>
              <a:buChar char="v"/>
            </a:pPr>
            <a:r>
              <a:rPr lang="en-US" sz="2400" b="1" dirty="0" smtClean="0">
                <a:hlinkClick r:id="rId5"/>
              </a:rPr>
              <a:t>Faculty Tech </a:t>
            </a:r>
            <a:r>
              <a:rPr lang="en-US" sz="2400" b="1" dirty="0">
                <a:hlinkClick r:id="rId5"/>
              </a:rPr>
              <a:t>Survey </a:t>
            </a:r>
            <a:r>
              <a:rPr lang="en-US" sz="2400" b="1" dirty="0" smtClean="0">
                <a:hlinkClick r:id="rId5"/>
              </a:rPr>
              <a:t>Educause Spring 2019</a:t>
            </a:r>
            <a:endParaRPr lang="en-US" sz="2400" b="1" dirty="0"/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Administered every other year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MSU will participate next year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/>
              <a:t>157 Higher Education Institutions (2017)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/>
              <a:t>7 C</a:t>
            </a:r>
            <a:r>
              <a:rPr lang="en-US" sz="2000" dirty="0" smtClean="0"/>
              <a:t>ountries </a:t>
            </a:r>
            <a:r>
              <a:rPr lang="en-US" sz="2000" dirty="0"/>
              <a:t>(2017)</a:t>
            </a:r>
          </a:p>
          <a:p>
            <a:pPr marL="914400" lvl="1" indent="-457200">
              <a:buFont typeface="Wingdings" charset="2"/>
              <a:buChar char="Ø"/>
            </a:pPr>
            <a:endParaRPr lang="en-US" sz="2000" dirty="0"/>
          </a:p>
          <a:p>
            <a:pPr marL="457200" indent="-457200">
              <a:buFont typeface="Wingdings" charset="2"/>
              <a:buChar char="Ø"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188" y="1834459"/>
            <a:ext cx="2495550" cy="20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0128" y="164068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SGA IT Survey Questions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128" y="2773613"/>
            <a:ext cx="8001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tabLst>
                <a:tab pos="463550" algn="l"/>
              </a:tabLst>
            </a:pPr>
            <a:r>
              <a:rPr lang="en-US" sz="2400" dirty="0" smtClean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91440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2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0128" y="164068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SGA IT Survey Questions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128" y="2773613"/>
            <a:ext cx="8001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tabLst>
                <a:tab pos="463550" algn="l"/>
              </a:tabLst>
            </a:pPr>
            <a:r>
              <a:rPr lang="en-US" sz="2400" dirty="0" smtClean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79"/>
          <a:stretch/>
        </p:blipFill>
        <p:spPr bwMode="auto">
          <a:xfrm>
            <a:off x="-304800" y="838199"/>
            <a:ext cx="9448800" cy="6017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0128" y="223193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Educause Student Wi-Fi Experiences 2017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128" y="2773613"/>
            <a:ext cx="8001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tabLst>
                <a:tab pos="463550" algn="l"/>
              </a:tabLst>
            </a:pPr>
            <a:r>
              <a:rPr lang="en-US" sz="2400" dirty="0" smtClean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8675" t="5450" r="8601" b="16551"/>
          <a:stretch/>
        </p:blipFill>
        <p:spPr>
          <a:xfrm>
            <a:off x="4953000" y="942475"/>
            <a:ext cx="4267200" cy="5915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128" y="1511617"/>
            <a:ext cx="457287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Reliability of access in libraries</a:t>
            </a:r>
          </a:p>
          <a:p>
            <a:endParaRPr lang="en-US" sz="2000" dirty="0"/>
          </a:p>
          <a:p>
            <a:r>
              <a:rPr lang="en-US" dirty="0" smtClean="0"/>
              <a:t>Reliability of access in classrooms</a:t>
            </a:r>
          </a:p>
          <a:p>
            <a:endParaRPr lang="en-US" sz="2000" dirty="0"/>
          </a:p>
          <a:p>
            <a:r>
              <a:rPr lang="en-US" dirty="0" smtClean="0"/>
              <a:t>Ease of login </a:t>
            </a:r>
          </a:p>
          <a:p>
            <a:endParaRPr lang="en-US" sz="2500" dirty="0"/>
          </a:p>
          <a:p>
            <a:r>
              <a:rPr lang="en-US" dirty="0" smtClean="0"/>
              <a:t>Reliability of access in indoor public spaces</a:t>
            </a:r>
          </a:p>
          <a:p>
            <a:endParaRPr lang="en-US" sz="2200" dirty="0"/>
          </a:p>
          <a:p>
            <a:r>
              <a:rPr lang="en-US" dirty="0" smtClean="0"/>
              <a:t>Network performance (speed, no interruptions)</a:t>
            </a:r>
          </a:p>
          <a:p>
            <a:endParaRPr lang="en-US" dirty="0"/>
          </a:p>
          <a:p>
            <a:r>
              <a:rPr lang="en-US" dirty="0" smtClean="0"/>
              <a:t>Reliability of access in student housing/dorms</a:t>
            </a:r>
          </a:p>
          <a:p>
            <a:endParaRPr lang="en-US" sz="1600" dirty="0"/>
          </a:p>
          <a:p>
            <a:r>
              <a:rPr lang="en-US" dirty="0" smtClean="0"/>
              <a:t>Reliability of access in outdoor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75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170" y="297874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Technology Updates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894" y="965079"/>
            <a:ext cx="798021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800" b="1" dirty="0" smtClean="0"/>
              <a:t>External Wi-Fi AP replacements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/>
              <a:t>January/February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800" b="1" dirty="0" smtClean="0"/>
              <a:t>Dillard Classroom Upgrade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/>
              <a:t>Vendor Bids Due in two weeks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800" b="1" dirty="0" smtClean="0"/>
              <a:t>Flower Mound</a:t>
            </a:r>
            <a:endParaRPr lang="en-US" sz="2800" b="1" dirty="0"/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/>
              <a:t>Network Gear Arriving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/>
              <a:t>AV PO Processed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/>
              <a:t>Disaster Recovery out for bids</a:t>
            </a:r>
            <a:endParaRPr lang="en-US" sz="2200" dirty="0"/>
          </a:p>
          <a:p>
            <a:pPr marL="342900" indent="-342900">
              <a:buFont typeface="Wingdings" charset="2"/>
              <a:buChar char="v"/>
            </a:pPr>
            <a:r>
              <a:rPr lang="en-US" sz="2800" b="1" dirty="0" smtClean="0"/>
              <a:t>Campus Fiber Project</a:t>
            </a:r>
            <a:endParaRPr lang="en-US" sz="2800" b="1" dirty="0"/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/>
              <a:t>Purchasing getting RFP out</a:t>
            </a:r>
            <a:endParaRPr lang="en-US" sz="2200" dirty="0"/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/>
              <a:t>New Fiber Across Campus to Data Center in HSHS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800" b="1" dirty="0" smtClean="0"/>
              <a:t>Dell Discounts for Faculty, Staff and Students</a:t>
            </a:r>
            <a:endParaRPr lang="en-US" sz="2800" b="1" dirty="0"/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>
                <a:hlinkClick r:id="rId4"/>
              </a:rPr>
              <a:t>www.dell.com</a:t>
            </a:r>
            <a:r>
              <a:rPr lang="en-US" sz="2200" smtClean="0">
                <a:hlinkClick r:id="rId4"/>
              </a:rPr>
              <a:t>/mwsu</a:t>
            </a:r>
            <a:endParaRPr lang="en-US" sz="2200" smtClean="0"/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/>
              <a:t>Being developed</a:t>
            </a:r>
          </a:p>
          <a:p>
            <a:pPr marL="800100" lvl="1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95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75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170" y="297874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Technology Updates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170" y="1473035"/>
            <a:ext cx="3923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800" b="1" dirty="0" smtClean="0"/>
              <a:t>Faculty and Staff Computer Lifecycle 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/>
              <a:t>Fall 2017 </a:t>
            </a:r>
            <a:r>
              <a:rPr lang="mr-IN" sz="2400" dirty="0" smtClean="0"/>
              <a:t>–</a:t>
            </a:r>
            <a:r>
              <a:rPr lang="en-US" sz="2400" dirty="0" smtClean="0"/>
              <a:t> 21 PC’s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/>
              <a:t>Spring 2018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sz="2400" dirty="0" smtClean="0"/>
              <a:t>Macs  = 9 (2009-2013)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sz="2400" dirty="0" smtClean="0"/>
              <a:t>PC = 115 </a:t>
            </a:r>
            <a:r>
              <a:rPr lang="mr-IN" sz="2400" dirty="0" smtClean="0"/>
              <a:t>–</a:t>
            </a:r>
            <a:r>
              <a:rPr lang="en-US" sz="2400" dirty="0" smtClean="0"/>
              <a:t> 120 (2005-2007)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40102"/>
              </p:ext>
            </p:extLst>
          </p:nvPr>
        </p:nvGraphicFramePr>
        <p:xfrm>
          <a:off x="4611371" y="1143000"/>
          <a:ext cx="4075430" cy="4967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PC Summary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Model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Approximate Year Purchased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u="none" strike="noStrike">
                          <a:effectLst/>
                        </a:rPr>
                        <a:t>GX620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2005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OptiPlex 745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2006?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OptiPlex 755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89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2007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Precision T7400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2007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OptiPlex 760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93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2008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Precision T3400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2008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OptiPlex 780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93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2009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OptiPlex 380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2009/2010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OptiPlex 390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2010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Optiplex 790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</a:rPr>
                        <a:t>2011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 dirty="0">
                          <a:effectLst/>
                        </a:rPr>
                        <a:t>Area 51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</a:rPr>
                        <a:t>?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Misc.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</a:rPr>
                        <a:t>?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387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9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75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170" y="297874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Discussion and Committee Feedback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170" y="1473035"/>
            <a:ext cx="8455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charset="2"/>
              <a:buChar char="v"/>
            </a:pPr>
            <a:endParaRPr lang="en-US" sz="2800" dirty="0" smtClean="0"/>
          </a:p>
          <a:p>
            <a:pPr marL="342900" indent="-342900">
              <a:buFont typeface="Wingdings" charset="2"/>
              <a:buChar char="v"/>
            </a:pPr>
            <a:endParaRPr lang="en-US" sz="2800" b="1" dirty="0" smtClean="0"/>
          </a:p>
          <a:p>
            <a:pPr marL="342900" indent="-342900">
              <a:buFont typeface="Wingdings" charset="2"/>
              <a:buChar char="v"/>
            </a:pPr>
            <a:endParaRPr lang="en-US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48" y="965079"/>
            <a:ext cx="9180548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75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170" y="297874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Discussion and Committee Feedback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170" y="1473035"/>
            <a:ext cx="8455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charset="2"/>
              <a:buChar char="v"/>
            </a:pPr>
            <a:endParaRPr lang="en-US" sz="2800" dirty="0" smtClean="0"/>
          </a:p>
          <a:p>
            <a:pPr marL="342900" indent="-342900">
              <a:buFont typeface="Wingdings" charset="2"/>
              <a:buChar char="v"/>
            </a:pPr>
            <a:endParaRPr lang="en-US" sz="2800" b="1" dirty="0" smtClean="0"/>
          </a:p>
          <a:p>
            <a:pPr marL="342900" indent="-342900">
              <a:buFont typeface="Wingdings" charset="2"/>
              <a:buChar char="v"/>
            </a:pPr>
            <a:endParaRPr lang="en-US" sz="28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8" b="12000"/>
          <a:stretch/>
        </p:blipFill>
        <p:spPr>
          <a:xfrm>
            <a:off x="-28074" y="676175"/>
            <a:ext cx="9172074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59"/>
            <a:ext cx="9144000" cy="685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8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9144000" cy="685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292353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640" y="1611555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Welcome</a:t>
            </a:r>
          </a:p>
          <a:p>
            <a:endParaRPr lang="en-US" sz="2400" b="1" dirty="0"/>
          </a:p>
          <a:p>
            <a:r>
              <a:rPr lang="en-US" sz="2400" b="1" dirty="0" smtClean="0"/>
              <a:t>Information Security Update </a:t>
            </a:r>
          </a:p>
          <a:p>
            <a:endParaRPr lang="en-US" sz="2400" b="1" dirty="0"/>
          </a:p>
          <a:p>
            <a:r>
              <a:rPr lang="en-US" sz="2400" b="1" dirty="0" smtClean="0"/>
              <a:t>Faculty Senate Feedback</a:t>
            </a:r>
          </a:p>
          <a:p>
            <a:endParaRPr lang="en-US" sz="2400" b="1" dirty="0"/>
          </a:p>
          <a:p>
            <a:r>
              <a:rPr lang="en-US" sz="2400" b="1" dirty="0" smtClean="0"/>
              <a:t>Technology Surveys</a:t>
            </a:r>
          </a:p>
          <a:p>
            <a:endParaRPr lang="en-US" sz="2400" b="1" dirty="0"/>
          </a:p>
          <a:p>
            <a:r>
              <a:rPr lang="en-US" sz="2400" b="1" dirty="0" smtClean="0"/>
              <a:t>Technology Updates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Open Discussion</a:t>
            </a:r>
            <a:endParaRPr lang="en-US" sz="2400" b="1" dirty="0"/>
          </a:p>
          <a:p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000" r="28997" b="23399"/>
          <a:stretch/>
        </p:blipFill>
        <p:spPr>
          <a:xfrm>
            <a:off x="4572000" y="1611555"/>
            <a:ext cx="3810000" cy="4224130"/>
          </a:xfrm>
          <a:prstGeom prst="rect">
            <a:avLst/>
          </a:prstGeom>
          <a:effectLst>
            <a:outerShdw blurRad="127000" dist="1778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9144000" cy="685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292353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Information Security Recent Events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2895600" cy="207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19200"/>
            <a:ext cx="586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Domain Fraud</a:t>
            </a:r>
          </a:p>
          <a:p>
            <a:endParaRPr lang="en-US" b="1" i="1" dirty="0" smtClean="0"/>
          </a:p>
          <a:p>
            <a:r>
              <a:rPr lang="en-US" dirty="0"/>
              <a:t>	</a:t>
            </a:r>
            <a:r>
              <a:rPr lang="en-US" dirty="0" smtClean="0">
                <a:hlinkClick r:id="rId5"/>
              </a:rPr>
              <a:t>http://midwesternstateuniversityedu.org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Hosted with namecheap.com</a:t>
            </a:r>
          </a:p>
          <a:p>
            <a:r>
              <a:rPr lang="en-US" dirty="0"/>
              <a:t>	</a:t>
            </a:r>
            <a:r>
              <a:rPr lang="en-US" dirty="0" smtClean="0"/>
              <a:t>Exact copy of mwsu.edu website</a:t>
            </a:r>
          </a:p>
          <a:p>
            <a:r>
              <a:rPr lang="en-US" dirty="0"/>
              <a:t>	</a:t>
            </a:r>
            <a:r>
              <a:rPr lang="en-US" dirty="0" smtClean="0"/>
              <a:t>Hosted fraudulent emails</a:t>
            </a:r>
          </a:p>
          <a:p>
            <a:r>
              <a:rPr lang="en-US" dirty="0"/>
              <a:t>	</a:t>
            </a:r>
            <a:r>
              <a:rPr lang="en-US" dirty="0" smtClean="0"/>
              <a:t>Hosted fraudulent phone numbers</a:t>
            </a:r>
          </a:p>
          <a:p>
            <a:r>
              <a:rPr lang="en-US" dirty="0" smtClean="0"/>
              <a:t>	Aimed at gathering I9 info – SEVIS fraud</a:t>
            </a:r>
          </a:p>
          <a:p>
            <a:r>
              <a:rPr lang="en-US" dirty="0"/>
              <a:t>	</a:t>
            </a:r>
            <a:r>
              <a:rPr lang="en-US" dirty="0" smtClean="0"/>
              <a:t>Takedown notices were sent</a:t>
            </a:r>
          </a:p>
          <a:p>
            <a:r>
              <a:rPr lang="en-US" dirty="0"/>
              <a:t>	</a:t>
            </a:r>
            <a:r>
              <a:rPr lang="en-US" dirty="0" smtClean="0"/>
              <a:t>3 days required to get the domain taken down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78" y="4784821"/>
            <a:ext cx="5079365" cy="431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971801"/>
            <a:ext cx="666864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9144000" cy="685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292353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Information Security Recent Events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2895600" cy="207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1920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Security Awareness Training</a:t>
            </a:r>
          </a:p>
          <a:p>
            <a:endParaRPr lang="en-US" b="1" i="1" dirty="0" smtClean="0"/>
          </a:p>
          <a:p>
            <a:r>
              <a:rPr lang="en-US" dirty="0" smtClean="0"/>
              <a:t>Completion deadline extended to the end of April 2018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 training year begins August 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2018.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50" y="2419529"/>
            <a:ext cx="5813975" cy="2414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54240"/>
            <a:ext cx="3609975" cy="180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9144000" cy="685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292353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Information Security Recent Events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2895600" cy="207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192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Targeted Phishing</a:t>
            </a:r>
          </a:p>
          <a:p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Last phish:	10.1%</a:t>
            </a:r>
          </a:p>
          <a:p>
            <a:r>
              <a:rPr lang="en-US" b="1" i="1" dirty="0" smtClean="0"/>
              <a:t>Industry average:	22.6%</a:t>
            </a:r>
          </a:p>
          <a:p>
            <a:endParaRPr lang="en-US" b="1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22" y="3084720"/>
            <a:ext cx="8204756" cy="31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9144000" cy="685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292353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Information Security Recent Events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2895600" cy="207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192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Domain Based Message Authentication, Reporting, Conformance</a:t>
            </a:r>
          </a:p>
          <a:p>
            <a:r>
              <a:rPr lang="en-US" b="1" i="1" dirty="0" smtClean="0"/>
              <a:t>Aka DMARC</a:t>
            </a:r>
          </a:p>
          <a:p>
            <a:endParaRPr lang="en-US" b="1" i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00045"/>
            <a:ext cx="8534400" cy="36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9144000" cy="685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292353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Information Security Recent Events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2895600" cy="207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19200"/>
            <a:ext cx="64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Campus Antivirus for Endpoint Protection</a:t>
            </a:r>
          </a:p>
          <a:p>
            <a:endParaRPr lang="en-US" b="1" i="1" dirty="0"/>
          </a:p>
          <a:p>
            <a:r>
              <a:rPr lang="en-US" b="1" i="1" dirty="0" smtClean="0"/>
              <a:t>Current solution: Kaspersky Endpoint Security</a:t>
            </a:r>
          </a:p>
          <a:p>
            <a:endParaRPr lang="en-US" b="1" i="1" dirty="0"/>
          </a:p>
          <a:p>
            <a:r>
              <a:rPr lang="en-US" b="1" i="1" dirty="0" smtClean="0"/>
              <a:t>Problem: Kaspersky has opened its codebase to 3</a:t>
            </a:r>
            <a:r>
              <a:rPr lang="en-US" b="1" i="1" baseline="30000" dirty="0" smtClean="0"/>
              <a:t>rd</a:t>
            </a:r>
            <a:r>
              <a:rPr lang="en-US" b="1" i="1" dirty="0" smtClean="0"/>
              <a:t> party inspection in response to government concerns.</a:t>
            </a:r>
          </a:p>
          <a:p>
            <a:endParaRPr lang="en-US" b="1" i="1" dirty="0"/>
          </a:p>
          <a:p>
            <a:r>
              <a:rPr lang="en-US" b="1" i="1" dirty="0" smtClean="0"/>
              <a:t>Options for next generation protection:</a:t>
            </a:r>
          </a:p>
          <a:p>
            <a:r>
              <a:rPr lang="en-US" b="1" i="1" dirty="0"/>
              <a:t>	</a:t>
            </a:r>
            <a:endParaRPr lang="en-US" b="1" i="1" dirty="0" smtClean="0"/>
          </a:p>
          <a:p>
            <a:r>
              <a:rPr lang="en-US" b="1" i="1" dirty="0"/>
              <a:t>	</a:t>
            </a:r>
            <a:r>
              <a:rPr lang="en-US" b="1" i="1" dirty="0" smtClean="0"/>
              <a:t>Dell Data Security – Cylance</a:t>
            </a:r>
          </a:p>
          <a:p>
            <a:r>
              <a:rPr lang="en-US" b="1" i="1" dirty="0"/>
              <a:t>	</a:t>
            </a:r>
            <a:r>
              <a:rPr lang="en-US" b="1" i="1" dirty="0" smtClean="0"/>
              <a:t>Carbon Black</a:t>
            </a:r>
          </a:p>
          <a:p>
            <a:r>
              <a:rPr lang="en-US" b="1" i="1" dirty="0"/>
              <a:t>	</a:t>
            </a:r>
            <a:r>
              <a:rPr lang="en-US" b="1" i="1" dirty="0" smtClean="0"/>
              <a:t>Sophos</a:t>
            </a:r>
          </a:p>
          <a:p>
            <a:r>
              <a:rPr lang="en-US" b="1" i="1" dirty="0"/>
              <a:t>	</a:t>
            </a:r>
            <a:r>
              <a:rPr lang="en-US" b="1" i="1" dirty="0" smtClean="0"/>
              <a:t>Sentinel One</a:t>
            </a:r>
          </a:p>
          <a:p>
            <a:r>
              <a:rPr lang="en-US" b="1" i="1" dirty="0"/>
              <a:t>	</a:t>
            </a:r>
            <a:r>
              <a:rPr lang="en-US" b="1" i="1" dirty="0" smtClean="0"/>
              <a:t>Symantec</a:t>
            </a:r>
          </a:p>
          <a:p>
            <a:r>
              <a:rPr lang="en-US" b="1" i="1" dirty="0"/>
              <a:t>	</a:t>
            </a:r>
            <a:r>
              <a:rPr lang="en-US" b="1" i="1" dirty="0" smtClean="0"/>
              <a:t>Crowdstrike Falcon</a:t>
            </a:r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455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344170" y="293701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Faculty Senate Feedback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170" y="990600"/>
            <a:ext cx="84556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200" b="1" dirty="0" smtClean="0"/>
              <a:t>Several Meetings Last Fall with focus on the Information Security Handbook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200" b="1" dirty="0" smtClean="0"/>
              <a:t>Heard Additional Feedback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Improve ITAC Visibility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US" sz="2000" dirty="0" smtClean="0"/>
              <a:t>Post Meetings on Campus Calendar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US" sz="2000" dirty="0" smtClean="0"/>
              <a:t>Website with Agendas/Notes/PowerPoints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US" sz="2000" dirty="0" smtClean="0"/>
              <a:t>Discussion/Feedback 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Enterprise Survey Tool SurveyMonkey – researched MSU stats/utilization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US" dirty="0" smtClean="0"/>
              <a:t>179 total accounts with MWSU.edu domain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US" dirty="0" smtClean="0"/>
              <a:t>48 total accounts with MWSU.edu domain that are active within the last year cost about $1,000.</a:t>
            </a:r>
          </a:p>
          <a:p>
            <a:pPr marL="1828800" lvl="3" indent="-457200">
              <a:buFont typeface="Wingdings" charset="2"/>
              <a:buChar char="§"/>
            </a:pPr>
            <a:r>
              <a:rPr lang="en-US" dirty="0" smtClean="0"/>
              <a:t>36   </a:t>
            </a:r>
            <a:r>
              <a:rPr lang="en-US" dirty="0"/>
              <a:t>F</a:t>
            </a:r>
            <a:r>
              <a:rPr lang="en-US" dirty="0" smtClean="0"/>
              <a:t>ree</a:t>
            </a:r>
          </a:p>
          <a:p>
            <a:pPr marL="1828800" lvl="3" indent="-457200">
              <a:buFont typeface="Wingdings" charset="2"/>
              <a:buChar char="§"/>
            </a:pPr>
            <a:r>
              <a:rPr lang="en-US" dirty="0" smtClean="0"/>
              <a:t>6 standard  ($31 per month/per user)   	         </a:t>
            </a:r>
          </a:p>
          <a:p>
            <a:pPr marL="1828800" lvl="3" indent="-457200">
              <a:buFont typeface="Wingdings" charset="2"/>
              <a:buChar char="§"/>
            </a:pPr>
            <a:r>
              <a:rPr lang="en-US" dirty="0" smtClean="0"/>
              <a:t>5 advantage  ($34 per month/per user)           </a:t>
            </a:r>
          </a:p>
          <a:p>
            <a:pPr marL="1828800" lvl="3" indent="-457200">
              <a:buFont typeface="Wingdings" charset="2"/>
              <a:buChar char="§"/>
            </a:pPr>
            <a:r>
              <a:rPr lang="en-US" dirty="0" smtClean="0"/>
              <a:t>1 premier (comped account, $99 per month/per user)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US" smtClean="0"/>
              <a:t>Enterprise</a:t>
            </a:r>
            <a:endParaRPr lang="en-US" dirty="0" smtClean="0"/>
          </a:p>
          <a:p>
            <a:pPr marL="1828800" lvl="3" indent="-457200">
              <a:buFont typeface="Wingdings" charset="2"/>
              <a:buChar char="§"/>
            </a:pPr>
            <a:r>
              <a:rPr lang="en-US" dirty="0" smtClean="0"/>
              <a:t>100 users 30k+ annually</a:t>
            </a:r>
          </a:p>
          <a:p>
            <a:pPr marL="914400" lvl="1" indent="-457200" defTabSz="514350">
              <a:buFont typeface="Wingdings" charset="2"/>
              <a:buChar char="v"/>
              <a:tabLst>
                <a:tab pos="463550" algn="l"/>
              </a:tabLst>
            </a:pP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170" y="293701"/>
            <a:ext cx="5941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Faculty Senate Feedback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4648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400" b="1" dirty="0" smtClean="0"/>
              <a:t>Feedback Continued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Too many passwords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US" sz="2000" dirty="0" smtClean="0"/>
              <a:t>Employee Profile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US" sz="2000" dirty="0" smtClean="0"/>
              <a:t>Pin Number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US" sz="2000" dirty="0" smtClean="0"/>
              <a:t>Unifyed Single Sign On - Quicklaunch 4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US" sz="2000" dirty="0" smtClean="0"/>
              <a:t>New programs tools connected through SSO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Adobe Creative Cloud 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Faculty Survey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US" dirty="0" smtClean="0"/>
              <a:t>Will participate in Educause 2019 Faculty Survey next February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D2L integration with Turnitin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Kaspersky </a:t>
            </a:r>
          </a:p>
          <a:p>
            <a:pPr marL="914400" lvl="1" indent="-457200" defTabSz="514350">
              <a:buFont typeface="Wingdings" charset="2"/>
              <a:buChar char="v"/>
              <a:tabLst>
                <a:tab pos="463550" algn="l"/>
              </a:tabLst>
            </a:pP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273" y="1806033"/>
            <a:ext cx="491368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4878</TotalTime>
  <Words>501</Words>
  <Application>Microsoft Office PowerPoint</Application>
  <PresentationFormat>On-screen Show (4:3)</PresentationFormat>
  <Paragraphs>232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Mangal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Ashley.Lindsey</dc:creator>
  <cp:lastModifiedBy>Fernholz, Brittany</cp:lastModifiedBy>
  <cp:revision>125</cp:revision>
  <cp:lastPrinted>2017-11-14T19:24:35Z</cp:lastPrinted>
  <dcterms:created xsi:type="dcterms:W3CDTF">2017-11-14T11:44:01Z</dcterms:created>
  <dcterms:modified xsi:type="dcterms:W3CDTF">2018-02-16T22:06:16Z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2017-11-14T00:00:00Z</vt:filetime>
  </property>
</Properties>
</file>